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handoutMasterIdLst>
    <p:handoutMasterId r:id="rId52"/>
  </p:handoutMasterIdLst>
  <p:sldIdLst>
    <p:sldId id="256" r:id="rId2"/>
    <p:sldId id="257" r:id="rId3"/>
    <p:sldId id="258" r:id="rId4"/>
    <p:sldId id="259" r:id="rId5"/>
    <p:sldId id="317" r:id="rId6"/>
    <p:sldId id="318" r:id="rId7"/>
    <p:sldId id="297" r:id="rId8"/>
    <p:sldId id="263" r:id="rId9"/>
    <p:sldId id="303" r:id="rId10"/>
    <p:sldId id="270" r:id="rId11"/>
    <p:sldId id="271" r:id="rId12"/>
    <p:sldId id="290" r:id="rId13"/>
    <p:sldId id="316" r:id="rId14"/>
    <p:sldId id="272" r:id="rId15"/>
    <p:sldId id="319" r:id="rId16"/>
    <p:sldId id="320" r:id="rId17"/>
    <p:sldId id="321" r:id="rId18"/>
    <p:sldId id="291" r:id="rId19"/>
    <p:sldId id="299" r:id="rId20"/>
    <p:sldId id="301" r:id="rId21"/>
    <p:sldId id="302" r:id="rId22"/>
    <p:sldId id="277" r:id="rId23"/>
    <p:sldId id="279" r:id="rId24"/>
    <p:sldId id="311" r:id="rId25"/>
    <p:sldId id="313" r:id="rId26"/>
    <p:sldId id="305" r:id="rId27"/>
    <p:sldId id="304" r:id="rId28"/>
    <p:sldId id="322" r:id="rId29"/>
    <p:sldId id="323" r:id="rId30"/>
    <p:sldId id="324" r:id="rId31"/>
    <p:sldId id="325" r:id="rId32"/>
    <p:sldId id="326" r:id="rId33"/>
    <p:sldId id="327" r:id="rId34"/>
    <p:sldId id="328" r:id="rId35"/>
    <p:sldId id="329" r:id="rId36"/>
    <p:sldId id="298" r:id="rId37"/>
    <p:sldId id="330" r:id="rId38"/>
    <p:sldId id="341" r:id="rId39"/>
    <p:sldId id="331" r:id="rId40"/>
    <p:sldId id="332" r:id="rId41"/>
    <p:sldId id="333" r:id="rId42"/>
    <p:sldId id="334" r:id="rId43"/>
    <p:sldId id="335" r:id="rId44"/>
    <p:sldId id="336" r:id="rId45"/>
    <p:sldId id="337" r:id="rId46"/>
    <p:sldId id="338" r:id="rId47"/>
    <p:sldId id="286" r:id="rId48"/>
    <p:sldId id="340" r:id="rId49"/>
    <p:sldId id="287"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45" autoAdjust="0"/>
  </p:normalViewPr>
  <p:slideViewPr>
    <p:cSldViewPr>
      <p:cViewPr varScale="1">
        <p:scale>
          <a:sx n="54" d="100"/>
          <a:sy n="54" d="100"/>
        </p:scale>
        <p:origin x="-96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BCCE9-0B5D-420D-A312-91B928C80163}" type="doc">
      <dgm:prSet loTypeId="urn:microsoft.com/office/officeart/2005/8/layout/hProcess9" loCatId="process" qsTypeId="urn:microsoft.com/office/officeart/2005/8/quickstyle/3d2" qsCatId="3D" csTypeId="urn:microsoft.com/office/officeart/2005/8/colors/accent1_3" csCatId="accent1" phldr="1"/>
      <dgm:spPr/>
    </dgm:pt>
    <dgm:pt modelId="{760AF429-3FD2-4D78-AB20-A309D92BDFA3}">
      <dgm:prSet phldrT="[Text]"/>
      <dgm:spPr/>
      <dgm:t>
        <a:bodyPr/>
        <a:lstStyle/>
        <a:p>
          <a:r>
            <a:rPr lang="en-US" dirty="0" smtClean="0">
              <a:latin typeface="High Tower Text" pitchFamily="18" charset="0"/>
            </a:rPr>
            <a:t>Endings</a:t>
          </a:r>
          <a:endParaRPr lang="en-US" dirty="0">
            <a:latin typeface="High Tower Text" pitchFamily="18" charset="0"/>
          </a:endParaRPr>
        </a:p>
      </dgm:t>
    </dgm:pt>
    <dgm:pt modelId="{9E330551-E182-4333-94D9-4B9F07D95323}" type="parTrans" cxnId="{69305989-F9E8-4816-B8BB-19B7471116D0}">
      <dgm:prSet/>
      <dgm:spPr/>
      <dgm:t>
        <a:bodyPr/>
        <a:lstStyle/>
        <a:p>
          <a:endParaRPr lang="en-US"/>
        </a:p>
      </dgm:t>
    </dgm:pt>
    <dgm:pt modelId="{E7B598AA-1F47-4D70-9706-14A6CB6A7AA9}" type="sibTrans" cxnId="{69305989-F9E8-4816-B8BB-19B7471116D0}">
      <dgm:prSet/>
      <dgm:spPr/>
      <dgm:t>
        <a:bodyPr/>
        <a:lstStyle/>
        <a:p>
          <a:endParaRPr lang="en-US"/>
        </a:p>
      </dgm:t>
    </dgm:pt>
    <dgm:pt modelId="{84DE9112-9067-42A0-9C2F-83EA613713B9}">
      <dgm:prSet phldrT="[Text]"/>
      <dgm:spPr/>
      <dgm:t>
        <a:bodyPr/>
        <a:lstStyle/>
        <a:p>
          <a:pPr algn="ctr"/>
          <a:r>
            <a:rPr lang="en-US" dirty="0" smtClean="0">
              <a:latin typeface="High Tower Text" pitchFamily="18" charset="0"/>
            </a:rPr>
            <a:t>Neutral        Zones	</a:t>
          </a:r>
          <a:endParaRPr lang="en-US" dirty="0">
            <a:latin typeface="High Tower Text" pitchFamily="18" charset="0"/>
          </a:endParaRPr>
        </a:p>
      </dgm:t>
    </dgm:pt>
    <dgm:pt modelId="{384C2E0D-1072-43AA-8FFB-E6E67B95B296}" type="parTrans" cxnId="{EFA7DE1C-91B1-4884-8E93-4320D0186B5D}">
      <dgm:prSet/>
      <dgm:spPr/>
      <dgm:t>
        <a:bodyPr/>
        <a:lstStyle/>
        <a:p>
          <a:endParaRPr lang="en-US"/>
        </a:p>
      </dgm:t>
    </dgm:pt>
    <dgm:pt modelId="{01CC0B68-C018-4179-9645-5881736B46A1}" type="sibTrans" cxnId="{EFA7DE1C-91B1-4884-8E93-4320D0186B5D}">
      <dgm:prSet/>
      <dgm:spPr/>
      <dgm:t>
        <a:bodyPr/>
        <a:lstStyle/>
        <a:p>
          <a:endParaRPr lang="en-US"/>
        </a:p>
      </dgm:t>
    </dgm:pt>
    <dgm:pt modelId="{EBC0FC8D-3FDC-42BE-93AC-E42E9573CBE1}">
      <dgm:prSet phldrT="[Text]"/>
      <dgm:spPr/>
      <dgm:t>
        <a:bodyPr/>
        <a:lstStyle/>
        <a:p>
          <a:r>
            <a:rPr lang="en-US" dirty="0" smtClean="0">
              <a:latin typeface="High Tower Text" pitchFamily="18" charset="0"/>
            </a:rPr>
            <a:t>Beginnings</a:t>
          </a:r>
          <a:endParaRPr lang="en-US" dirty="0">
            <a:latin typeface="High Tower Text" pitchFamily="18" charset="0"/>
          </a:endParaRPr>
        </a:p>
      </dgm:t>
    </dgm:pt>
    <dgm:pt modelId="{024554FE-2CE7-4567-A4F4-1508F9931C62}" type="parTrans" cxnId="{7619F205-936B-41F9-9538-ABAC3C9D62EB}">
      <dgm:prSet/>
      <dgm:spPr/>
      <dgm:t>
        <a:bodyPr/>
        <a:lstStyle/>
        <a:p>
          <a:endParaRPr lang="en-US"/>
        </a:p>
      </dgm:t>
    </dgm:pt>
    <dgm:pt modelId="{AB9445E6-E537-47C7-B876-87D03E61B03E}" type="sibTrans" cxnId="{7619F205-936B-41F9-9538-ABAC3C9D62EB}">
      <dgm:prSet/>
      <dgm:spPr/>
      <dgm:t>
        <a:bodyPr/>
        <a:lstStyle/>
        <a:p>
          <a:endParaRPr lang="en-US"/>
        </a:p>
      </dgm:t>
    </dgm:pt>
    <dgm:pt modelId="{36068828-D19F-4D08-8CFF-125F948E9270}" type="pres">
      <dgm:prSet presAssocID="{2AFBCCE9-0B5D-420D-A312-91B928C80163}" presName="CompostProcess" presStyleCnt="0">
        <dgm:presLayoutVars>
          <dgm:dir/>
          <dgm:resizeHandles val="exact"/>
        </dgm:presLayoutVars>
      </dgm:prSet>
      <dgm:spPr/>
    </dgm:pt>
    <dgm:pt modelId="{5B9239C3-F6BA-477F-9F97-3C7FD0D5E6DE}" type="pres">
      <dgm:prSet presAssocID="{2AFBCCE9-0B5D-420D-A312-91B928C80163}" presName="arrow" presStyleLbl="bgShp" presStyleIdx="0" presStyleCnt="1"/>
      <dgm:spPr/>
    </dgm:pt>
    <dgm:pt modelId="{6F6FE910-CE7E-4CD3-9D43-504724152731}" type="pres">
      <dgm:prSet presAssocID="{2AFBCCE9-0B5D-420D-A312-91B928C80163}" presName="linearProcess" presStyleCnt="0"/>
      <dgm:spPr/>
    </dgm:pt>
    <dgm:pt modelId="{36D6C390-BACB-4DAC-B324-55D4585A0952}" type="pres">
      <dgm:prSet presAssocID="{760AF429-3FD2-4D78-AB20-A309D92BDFA3}" presName="textNode" presStyleLbl="node1" presStyleIdx="0" presStyleCnt="3">
        <dgm:presLayoutVars>
          <dgm:bulletEnabled val="1"/>
        </dgm:presLayoutVars>
      </dgm:prSet>
      <dgm:spPr/>
      <dgm:t>
        <a:bodyPr/>
        <a:lstStyle/>
        <a:p>
          <a:endParaRPr lang="en-US"/>
        </a:p>
      </dgm:t>
    </dgm:pt>
    <dgm:pt modelId="{157BB795-9216-4EE9-A78B-069323E271B6}" type="pres">
      <dgm:prSet presAssocID="{E7B598AA-1F47-4D70-9706-14A6CB6A7AA9}" presName="sibTrans" presStyleCnt="0"/>
      <dgm:spPr/>
    </dgm:pt>
    <dgm:pt modelId="{DF281615-7DC9-4931-9752-1C8A1706AC32}" type="pres">
      <dgm:prSet presAssocID="{84DE9112-9067-42A0-9C2F-83EA613713B9}" presName="textNode" presStyleLbl="node1" presStyleIdx="1" presStyleCnt="3">
        <dgm:presLayoutVars>
          <dgm:bulletEnabled val="1"/>
        </dgm:presLayoutVars>
      </dgm:prSet>
      <dgm:spPr/>
      <dgm:t>
        <a:bodyPr/>
        <a:lstStyle/>
        <a:p>
          <a:endParaRPr lang="en-US"/>
        </a:p>
      </dgm:t>
    </dgm:pt>
    <dgm:pt modelId="{A50AAF58-37D3-4EC1-8BEF-D5C7C21F52B7}" type="pres">
      <dgm:prSet presAssocID="{01CC0B68-C018-4179-9645-5881736B46A1}" presName="sibTrans" presStyleCnt="0"/>
      <dgm:spPr/>
    </dgm:pt>
    <dgm:pt modelId="{A5A3B65C-B103-488F-83C7-D6A5770ED7C8}" type="pres">
      <dgm:prSet presAssocID="{EBC0FC8D-3FDC-42BE-93AC-E42E9573CBE1}" presName="textNode" presStyleLbl="node1" presStyleIdx="2" presStyleCnt="3">
        <dgm:presLayoutVars>
          <dgm:bulletEnabled val="1"/>
        </dgm:presLayoutVars>
      </dgm:prSet>
      <dgm:spPr/>
      <dgm:t>
        <a:bodyPr/>
        <a:lstStyle/>
        <a:p>
          <a:endParaRPr lang="en-US"/>
        </a:p>
      </dgm:t>
    </dgm:pt>
  </dgm:ptLst>
  <dgm:cxnLst>
    <dgm:cxn modelId="{7619F205-936B-41F9-9538-ABAC3C9D62EB}" srcId="{2AFBCCE9-0B5D-420D-A312-91B928C80163}" destId="{EBC0FC8D-3FDC-42BE-93AC-E42E9573CBE1}" srcOrd="2" destOrd="0" parTransId="{024554FE-2CE7-4567-A4F4-1508F9931C62}" sibTransId="{AB9445E6-E537-47C7-B876-87D03E61B03E}"/>
    <dgm:cxn modelId="{EFA7DE1C-91B1-4884-8E93-4320D0186B5D}" srcId="{2AFBCCE9-0B5D-420D-A312-91B928C80163}" destId="{84DE9112-9067-42A0-9C2F-83EA613713B9}" srcOrd="1" destOrd="0" parTransId="{384C2E0D-1072-43AA-8FFB-E6E67B95B296}" sibTransId="{01CC0B68-C018-4179-9645-5881736B46A1}"/>
    <dgm:cxn modelId="{E32FCA60-7D2C-47E9-A182-25F8635AD863}" type="presOf" srcId="{760AF429-3FD2-4D78-AB20-A309D92BDFA3}" destId="{36D6C390-BACB-4DAC-B324-55D4585A0952}" srcOrd="0" destOrd="0" presId="urn:microsoft.com/office/officeart/2005/8/layout/hProcess9"/>
    <dgm:cxn modelId="{19CC5B09-279E-4DAC-B43A-3BF6F926EDA8}" type="presOf" srcId="{2AFBCCE9-0B5D-420D-A312-91B928C80163}" destId="{36068828-D19F-4D08-8CFF-125F948E9270}" srcOrd="0" destOrd="0" presId="urn:microsoft.com/office/officeart/2005/8/layout/hProcess9"/>
    <dgm:cxn modelId="{862A6B59-0896-4C1D-A254-B0CD934CC4F0}" type="presOf" srcId="{EBC0FC8D-3FDC-42BE-93AC-E42E9573CBE1}" destId="{A5A3B65C-B103-488F-83C7-D6A5770ED7C8}" srcOrd="0" destOrd="0" presId="urn:microsoft.com/office/officeart/2005/8/layout/hProcess9"/>
    <dgm:cxn modelId="{69305989-F9E8-4816-B8BB-19B7471116D0}" srcId="{2AFBCCE9-0B5D-420D-A312-91B928C80163}" destId="{760AF429-3FD2-4D78-AB20-A309D92BDFA3}" srcOrd="0" destOrd="0" parTransId="{9E330551-E182-4333-94D9-4B9F07D95323}" sibTransId="{E7B598AA-1F47-4D70-9706-14A6CB6A7AA9}"/>
    <dgm:cxn modelId="{C6A92EEA-FD5F-4D52-9751-F7D8CB276A9C}" type="presOf" srcId="{84DE9112-9067-42A0-9C2F-83EA613713B9}" destId="{DF281615-7DC9-4931-9752-1C8A1706AC32}" srcOrd="0" destOrd="0" presId="urn:microsoft.com/office/officeart/2005/8/layout/hProcess9"/>
    <dgm:cxn modelId="{572E4377-8510-4385-A886-B1E4FB0AC607}" type="presParOf" srcId="{36068828-D19F-4D08-8CFF-125F948E9270}" destId="{5B9239C3-F6BA-477F-9F97-3C7FD0D5E6DE}" srcOrd="0" destOrd="0" presId="urn:microsoft.com/office/officeart/2005/8/layout/hProcess9"/>
    <dgm:cxn modelId="{055993DE-4259-49AB-B884-3C9D6BEBEE5F}" type="presParOf" srcId="{36068828-D19F-4D08-8CFF-125F948E9270}" destId="{6F6FE910-CE7E-4CD3-9D43-504724152731}" srcOrd="1" destOrd="0" presId="urn:microsoft.com/office/officeart/2005/8/layout/hProcess9"/>
    <dgm:cxn modelId="{46195A81-E8FA-4E6A-8709-68B4EA420ADD}" type="presParOf" srcId="{6F6FE910-CE7E-4CD3-9D43-504724152731}" destId="{36D6C390-BACB-4DAC-B324-55D4585A0952}" srcOrd="0" destOrd="0" presId="urn:microsoft.com/office/officeart/2005/8/layout/hProcess9"/>
    <dgm:cxn modelId="{27B34C29-8412-4C44-BC9A-F8CCF2E5B0DD}" type="presParOf" srcId="{6F6FE910-CE7E-4CD3-9D43-504724152731}" destId="{157BB795-9216-4EE9-A78B-069323E271B6}" srcOrd="1" destOrd="0" presId="urn:microsoft.com/office/officeart/2005/8/layout/hProcess9"/>
    <dgm:cxn modelId="{390A15DF-6B8C-43F6-8B87-0E4F16AF868A}" type="presParOf" srcId="{6F6FE910-CE7E-4CD3-9D43-504724152731}" destId="{DF281615-7DC9-4931-9752-1C8A1706AC32}" srcOrd="2" destOrd="0" presId="urn:microsoft.com/office/officeart/2005/8/layout/hProcess9"/>
    <dgm:cxn modelId="{F9BC8282-EBDF-4E69-A2EB-F05FD77B957F}" type="presParOf" srcId="{6F6FE910-CE7E-4CD3-9D43-504724152731}" destId="{A50AAF58-37D3-4EC1-8BEF-D5C7C21F52B7}" srcOrd="3" destOrd="0" presId="urn:microsoft.com/office/officeart/2005/8/layout/hProcess9"/>
    <dgm:cxn modelId="{E60FCED8-3966-43FC-A923-36BF476803AE}" type="presParOf" srcId="{6F6FE910-CE7E-4CD3-9D43-504724152731}" destId="{A5A3B65C-B103-488F-83C7-D6A5770ED7C8}"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9239C3-F6BA-477F-9F97-3C7FD0D5E6DE}">
      <dsp:nvSpPr>
        <dsp:cNvPr id="0" name=""/>
        <dsp:cNvSpPr/>
      </dsp:nvSpPr>
      <dsp:spPr>
        <a:xfrm>
          <a:off x="645794" y="0"/>
          <a:ext cx="7319010" cy="4064000"/>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6D6C390-BACB-4DAC-B324-55D4585A0952}">
      <dsp:nvSpPr>
        <dsp:cNvPr id="0" name=""/>
        <dsp:cNvSpPr/>
      </dsp:nvSpPr>
      <dsp:spPr>
        <a:xfrm>
          <a:off x="9249" y="1219199"/>
          <a:ext cx="2771536" cy="162560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latin typeface="High Tower Text" pitchFamily="18" charset="0"/>
            </a:rPr>
            <a:t>Endings</a:t>
          </a:r>
          <a:endParaRPr lang="en-US" sz="3900" kern="1200" dirty="0">
            <a:latin typeface="High Tower Text" pitchFamily="18" charset="0"/>
          </a:endParaRPr>
        </a:p>
      </dsp:txBody>
      <dsp:txXfrm>
        <a:off x="9249" y="1219199"/>
        <a:ext cx="2771536" cy="1625600"/>
      </dsp:txXfrm>
    </dsp:sp>
    <dsp:sp modelId="{DF281615-7DC9-4931-9752-1C8A1706AC32}">
      <dsp:nvSpPr>
        <dsp:cNvPr id="0" name=""/>
        <dsp:cNvSpPr/>
      </dsp:nvSpPr>
      <dsp:spPr>
        <a:xfrm>
          <a:off x="2919531" y="1219199"/>
          <a:ext cx="2771536" cy="1625600"/>
        </a:xfrm>
        <a:prstGeom prst="roundRect">
          <a:avLst/>
        </a:prstGeom>
        <a:gradFill rotWithShape="0">
          <a:gsLst>
            <a:gs pos="0">
              <a:schemeClr val="accent1">
                <a:shade val="80000"/>
                <a:hueOff val="-72122"/>
                <a:satOff val="-3680"/>
                <a:lumOff val="13078"/>
                <a:alphaOff val="0"/>
                <a:shade val="51000"/>
                <a:satMod val="130000"/>
              </a:schemeClr>
            </a:gs>
            <a:gs pos="80000">
              <a:schemeClr val="accent1">
                <a:shade val="80000"/>
                <a:hueOff val="-72122"/>
                <a:satOff val="-3680"/>
                <a:lumOff val="13078"/>
                <a:alphaOff val="0"/>
                <a:shade val="93000"/>
                <a:satMod val="130000"/>
              </a:schemeClr>
            </a:gs>
            <a:gs pos="100000">
              <a:schemeClr val="accent1">
                <a:shade val="80000"/>
                <a:hueOff val="-72122"/>
                <a:satOff val="-3680"/>
                <a:lumOff val="13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latin typeface="High Tower Text" pitchFamily="18" charset="0"/>
            </a:rPr>
            <a:t>Neutral        Zones	</a:t>
          </a:r>
          <a:endParaRPr lang="en-US" sz="3900" kern="1200" dirty="0">
            <a:latin typeface="High Tower Text" pitchFamily="18" charset="0"/>
          </a:endParaRPr>
        </a:p>
      </dsp:txBody>
      <dsp:txXfrm>
        <a:off x="2919531" y="1219199"/>
        <a:ext cx="2771536" cy="1625600"/>
      </dsp:txXfrm>
    </dsp:sp>
    <dsp:sp modelId="{A5A3B65C-B103-488F-83C7-D6A5770ED7C8}">
      <dsp:nvSpPr>
        <dsp:cNvPr id="0" name=""/>
        <dsp:cNvSpPr/>
      </dsp:nvSpPr>
      <dsp:spPr>
        <a:xfrm>
          <a:off x="5829813" y="1219199"/>
          <a:ext cx="2771536" cy="1625600"/>
        </a:xfrm>
        <a:prstGeom prst="roundRect">
          <a:avLst/>
        </a:prstGeom>
        <a:gradFill rotWithShape="0">
          <a:gsLst>
            <a:gs pos="0">
              <a:schemeClr val="accent1">
                <a:shade val="80000"/>
                <a:hueOff val="-144244"/>
                <a:satOff val="-7360"/>
                <a:lumOff val="26156"/>
                <a:alphaOff val="0"/>
                <a:shade val="51000"/>
                <a:satMod val="130000"/>
              </a:schemeClr>
            </a:gs>
            <a:gs pos="80000">
              <a:schemeClr val="accent1">
                <a:shade val="80000"/>
                <a:hueOff val="-144244"/>
                <a:satOff val="-7360"/>
                <a:lumOff val="26156"/>
                <a:alphaOff val="0"/>
                <a:shade val="93000"/>
                <a:satMod val="130000"/>
              </a:schemeClr>
            </a:gs>
            <a:gs pos="100000">
              <a:schemeClr val="accent1">
                <a:shade val="80000"/>
                <a:hueOff val="-144244"/>
                <a:satOff val="-7360"/>
                <a:lumOff val="26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latin typeface="High Tower Text" pitchFamily="18" charset="0"/>
            </a:rPr>
            <a:t>Beginnings</a:t>
          </a:r>
          <a:endParaRPr lang="en-US" sz="3900" kern="1200" dirty="0">
            <a:latin typeface="High Tower Text" pitchFamily="18" charset="0"/>
          </a:endParaRPr>
        </a:p>
      </dsp:txBody>
      <dsp:txXfrm>
        <a:off x="5829813" y="1219199"/>
        <a:ext cx="2771536"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D3947C-853B-4433-B974-EAC91292BE20}" type="datetimeFigureOut">
              <a:rPr lang="en-US"/>
              <a:pPr>
                <a:defRPr/>
              </a:pPr>
              <a:t>5/2/2012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070F053-E9FD-4AF6-80A9-385ED3D8AAA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017C44-04DC-452B-B745-8327FA539A6C}" type="datetimeFigureOut">
              <a:rPr lang="en-US"/>
              <a:pPr>
                <a:defRPr/>
              </a:pPr>
              <a:t>5/2/2012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A37CAD2-B583-4319-94A4-637BA42D907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Kristen….</a:t>
            </a:r>
          </a:p>
          <a:p>
            <a:pPr eaLnBrk="1" hangingPunct="1">
              <a:spcBef>
                <a:spcPct val="0"/>
              </a:spcBef>
            </a:pPr>
            <a:endParaRPr lang="en-US" dirty="0" smtClean="0"/>
          </a:p>
          <a:p>
            <a:pPr eaLnBrk="1" hangingPunct="1">
              <a:spcBef>
                <a:spcPct val="0"/>
              </a:spcBef>
            </a:pPr>
            <a:r>
              <a:rPr lang="en-US" dirty="0" smtClean="0"/>
              <a:t>Good afternoon everyone….Thank you for taking the time out of your busy schedules to be part of this webinar. </a:t>
            </a:r>
          </a:p>
          <a:p>
            <a:pPr eaLnBrk="1" hangingPunct="1">
              <a:spcBef>
                <a:spcPct val="0"/>
              </a:spcBef>
            </a:pPr>
            <a:endParaRPr lang="en-US" dirty="0" smtClean="0"/>
          </a:p>
          <a:p>
            <a:pPr eaLnBrk="1" hangingPunct="1">
              <a:spcBef>
                <a:spcPct val="0"/>
              </a:spcBef>
            </a:pPr>
            <a:r>
              <a:rPr lang="en-US" dirty="0" smtClean="0"/>
              <a:t>Today we will be discussing the Critical Role of Leadership in System Transformation, specifically related to Change Management. </a:t>
            </a:r>
          </a:p>
          <a:p>
            <a:pPr eaLnBrk="1" hangingPunct="1">
              <a:spcBef>
                <a:spcPct val="0"/>
              </a:spcBef>
            </a:pPr>
            <a:endParaRPr lang="en-US" dirty="0" smtClean="0"/>
          </a:p>
          <a:p>
            <a:pPr eaLnBrk="1" hangingPunct="1">
              <a:spcBef>
                <a:spcPct val="0"/>
              </a:spcBef>
            </a:pPr>
            <a:r>
              <a:rPr lang="en-US" dirty="0" smtClean="0"/>
              <a:t>We want to inform you all of the Critical Role ultimately so that we can improve outcomes in the behavioral health and intellectual disability systems.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118377-6F89-40C3-A5FF-76E4FB817D7B}" type="slidenum">
              <a:rPr lang="en-US" smtClean="0">
                <a:cs typeface="Arial" charset="0"/>
              </a:rPr>
              <a:pPr fontAlgn="base">
                <a:spcBef>
                  <a:spcPct val="0"/>
                </a:spcBef>
                <a:spcAft>
                  <a:spcPct val="0"/>
                </a:spcAft>
                <a:defRPr/>
              </a:pPr>
              <a:t>1</a:t>
            </a:fld>
            <a:endParaRPr lang="en-US" dirty="0"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A36472-A65D-478F-823E-C18605292CE0}" type="slidenum">
              <a:rPr lang="en-US" smtClean="0">
                <a:cs typeface="Arial" charset="0"/>
              </a:rPr>
              <a:pPr fontAlgn="base">
                <a:spcBef>
                  <a:spcPct val="0"/>
                </a:spcBef>
                <a:spcAft>
                  <a:spcPct val="0"/>
                </a:spcAft>
                <a:defRPr/>
              </a:pPr>
              <a:t>10</a:t>
            </a:fld>
            <a:endParaRPr lang="en-US" dirty="0"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we are going to review the work of William Bridges and discuss individuals process of change and Bridges’ model of “Transition Framework.” This framework is to help people understand and talk with others about the powerful emotions involved.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•In the Bridges’ Framework, the inner process of adjustment is referred to as a “Transition;” </a:t>
            </a:r>
            <a:br>
              <a:rPr lang="en-US" dirty="0" smtClean="0"/>
            </a:br>
            <a:r>
              <a:rPr lang="en-US" dirty="0" smtClean="0"/>
              <a:t/>
            </a:r>
            <a:br>
              <a:rPr lang="en-US" dirty="0" smtClean="0"/>
            </a:br>
            <a:r>
              <a:rPr lang="en-US" dirty="0" smtClean="0"/>
              <a:t>•Each Transition is made up of three stages: </a:t>
            </a:r>
            <a:br>
              <a:rPr lang="en-US" dirty="0" smtClean="0"/>
            </a:br>
            <a:r>
              <a:rPr lang="en-US" dirty="0" smtClean="0"/>
              <a:t>1. </a:t>
            </a:r>
            <a:r>
              <a:rPr lang="en-US" u="sng" dirty="0" smtClean="0"/>
              <a:t>Endings:</a:t>
            </a:r>
            <a:r>
              <a:rPr lang="en-US" dirty="0" smtClean="0"/>
              <a:t> which produces sadness, anger and remorse; This phase begins with an acknowledgment that the change is needed. The person may be in denial of the need to change. Ending means letting go of the old way to allow for the new. </a:t>
            </a:r>
            <a:br>
              <a:rPr lang="en-US" dirty="0" smtClean="0"/>
            </a:br>
            <a:r>
              <a:rPr lang="en-US" dirty="0" smtClean="0"/>
              <a:t>2. The </a:t>
            </a:r>
            <a:r>
              <a:rPr lang="en-US" u="sng" dirty="0" smtClean="0"/>
              <a:t>Neutral zone</a:t>
            </a:r>
            <a:r>
              <a:rPr lang="en-US" dirty="0" smtClean="0"/>
              <a:t>: which brings fear and confusion along with space for creativity; In this stage the person may be making progress but he or she is feeling uncomfortable or discouraged. This is mainly due to not being use to the change. He/she could slide backwards or he could come up with creative ways to continue to be successful. </a:t>
            </a:r>
            <a:br>
              <a:rPr lang="en-US" dirty="0" smtClean="0"/>
            </a:br>
            <a:r>
              <a:rPr lang="en-US" dirty="0" smtClean="0"/>
              <a:t>3. </a:t>
            </a:r>
            <a:r>
              <a:rPr lang="en-US" u="sng" dirty="0" smtClean="0"/>
              <a:t>New Beginning</a:t>
            </a:r>
            <a:r>
              <a:rPr lang="en-US" dirty="0" smtClean="0"/>
              <a:t>: a mix of confidence over what has been gained and anxiety over sliding backwards. The person is at this stage only when he is ready. He won’t get to this stage without going thru the first two zones. Once a person is in this zone, they have met their objective. They may have mixed feeling of anxiety about sliding backwards. </a:t>
            </a:r>
          </a:p>
          <a:p>
            <a:pPr eaLnBrk="1" hangingPunct="1">
              <a:spcBef>
                <a:spcPct val="0"/>
              </a:spcBef>
            </a:pPr>
            <a:endParaRPr lang="en-US" dirty="0" smtClean="0"/>
          </a:p>
          <a:p>
            <a:pPr eaLnBrk="1" hangingPunct="1">
              <a:spcBef>
                <a:spcPct val="0"/>
              </a:spcBef>
            </a:pPr>
            <a:r>
              <a:rPr lang="en-US" dirty="0" smtClean="0"/>
              <a:t>In the 3 phases of transition a person can move back and forth between the phases as feeling associated with the three phases emerge. </a:t>
            </a:r>
          </a:p>
          <a:p>
            <a:pPr eaLnBrk="1" hangingPunct="1">
              <a:spcBef>
                <a:spcPct val="0"/>
              </a:spcBef>
            </a:pPr>
            <a:endParaRPr lang="en-US" dirty="0" smtClean="0"/>
          </a:p>
          <a:p>
            <a:pPr eaLnBrk="1" hangingPunct="1">
              <a:spcBef>
                <a:spcPct val="0"/>
              </a:spcBef>
            </a:pPr>
            <a:r>
              <a:rPr lang="en-US" dirty="0" smtClean="0"/>
              <a:t>In the book “The Heart of Change” (2002) Kotter worked with Dan Cohen to look into the core problems people face when implementing change. They concluded that the central issue was changing the behavior of people and that successful change occurs when speaking to people’s feelings. </a:t>
            </a:r>
          </a:p>
          <a:p>
            <a:pPr eaLnBrk="1" hangingPunct="1">
              <a:spcBef>
                <a:spcPct val="0"/>
              </a:spcBef>
            </a:pPr>
            <a:endParaRPr lang="en-US" dirty="0" smtClean="0"/>
          </a:p>
          <a:p>
            <a:pPr eaLnBrk="1" hangingPunct="1">
              <a:spcBef>
                <a:spcPct val="0"/>
              </a:spcBef>
            </a:pPr>
            <a:endParaRPr lang="en-US"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9BA211-B78D-45AF-BE76-40EE3BE7E6C8}" type="slidenum">
              <a:rPr lang="en-US" smtClean="0">
                <a:cs typeface="Arial" charset="0"/>
              </a:rPr>
              <a:pPr fontAlgn="base">
                <a:spcBef>
                  <a:spcPct val="0"/>
                </a:spcBef>
                <a:spcAft>
                  <a:spcPct val="0"/>
                </a:spcAft>
                <a:defRPr/>
              </a:pPr>
              <a:t>11</a:t>
            </a:fld>
            <a:endParaRPr lang="en-US" dirty="0"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a:t>
            </a:r>
            <a:r>
              <a:rPr lang="en-US" u="sng" dirty="0" smtClean="0"/>
              <a:t>Endings:</a:t>
            </a:r>
            <a:r>
              <a:rPr lang="en-US" dirty="0" smtClean="0"/>
              <a:t> Produces sadness, anger, remorse, shock, &amp; anxiety.  This phase begins with an acknowledgment that the change is needed. The person may be in denial of the need to change. “Ending” means letting go of the old way to allow for the new. </a:t>
            </a:r>
          </a:p>
          <a:p>
            <a:pPr eaLnBrk="1" hangingPunct="1">
              <a:spcBef>
                <a:spcPct val="0"/>
              </a:spcBef>
            </a:pPr>
            <a:r>
              <a:rPr lang="en-US" dirty="0" smtClean="0"/>
              <a:t/>
            </a:r>
            <a:br>
              <a:rPr lang="en-US" dirty="0" smtClean="0"/>
            </a:br>
            <a:r>
              <a:rPr lang="en-US" dirty="0" smtClean="0"/>
              <a:t>2. The </a:t>
            </a:r>
            <a:r>
              <a:rPr lang="en-US" u="sng" dirty="0" smtClean="0"/>
              <a:t>Neutral zone</a:t>
            </a:r>
            <a:r>
              <a:rPr lang="en-US" dirty="0" smtClean="0"/>
              <a:t>: Brings fear and confusion, </a:t>
            </a:r>
            <a:r>
              <a:rPr lang="en-US" u="sng" dirty="0" smtClean="0"/>
              <a:t>but allows space for Creativity</a:t>
            </a:r>
            <a:r>
              <a:rPr lang="en-US" dirty="0" smtClean="0"/>
              <a:t>.  In this stage, the person may be making progress but he or she is feeling uncomfortable or discouraged. This is mainly due to them not being use to the change. The individual could slide backwards or he/she </a:t>
            </a:r>
            <a:r>
              <a:rPr lang="en-US" u="sng" dirty="0" smtClean="0"/>
              <a:t>could come up with creative ways to continue to be successful</a:t>
            </a:r>
            <a:r>
              <a:rPr lang="en-US" dirty="0" smtClean="0"/>
              <a:t>. </a:t>
            </a:r>
          </a:p>
          <a:p>
            <a:pPr eaLnBrk="1" hangingPunct="1">
              <a:spcBef>
                <a:spcPct val="0"/>
              </a:spcBef>
            </a:pPr>
            <a:r>
              <a:rPr lang="en-US" dirty="0" smtClean="0"/>
              <a:t/>
            </a:r>
            <a:br>
              <a:rPr lang="en-US" dirty="0" smtClean="0"/>
            </a:br>
            <a:r>
              <a:rPr lang="en-US" dirty="0" smtClean="0"/>
              <a:t>3. </a:t>
            </a:r>
            <a:r>
              <a:rPr lang="en-US" u="sng" dirty="0" smtClean="0"/>
              <a:t>New Beginning</a:t>
            </a:r>
            <a:r>
              <a:rPr lang="en-US" dirty="0" smtClean="0"/>
              <a:t>: A mix of confidence over what has been gained and anxiety over sliding backwards. The person is at this stage only when he is ready. He won’t get to this stage without going thru the first two zones. Once a person is in this zone, they have met their objective. People begin to make a commitment to the change.</a:t>
            </a:r>
          </a:p>
          <a:p>
            <a:pPr eaLnBrk="1" hangingPunct="1">
              <a:spcBef>
                <a:spcPct val="0"/>
              </a:spcBef>
            </a:pP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36824E-80BA-4B65-B35C-391EFA940DB5}" type="slidenum">
              <a:rPr lang="en-US" smtClean="0">
                <a:cs typeface="Arial" charset="0"/>
              </a:rPr>
              <a:pPr fontAlgn="base">
                <a:spcBef>
                  <a:spcPct val="0"/>
                </a:spcBef>
                <a:spcAft>
                  <a:spcPct val="0"/>
                </a:spcAft>
                <a:defRPr/>
              </a:pPr>
              <a:t>12</a:t>
            </a:fld>
            <a:endParaRPr lang="en-US" dirty="0"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moving back and forth can be represented by a trapeze. In viewing these pictures, the individual is not sure whether he/she can shift or jump to the next trapeze? The individual may be afraid and not sure whether someone will be on the next trapeze to catch them! In an organizational change, leadership/management should be available to support the individual through this transition process and have empathy for him/her.</a:t>
            </a:r>
          </a:p>
        </p:txBody>
      </p:sp>
      <p:sp>
        <p:nvSpPr>
          <p:cNvPr id="4" name="Slide Number Placeholder 3"/>
          <p:cNvSpPr>
            <a:spLocks noGrp="1"/>
          </p:cNvSpPr>
          <p:nvPr>
            <p:ph type="sldNum" sz="quarter" idx="5"/>
          </p:nvPr>
        </p:nvSpPr>
        <p:spPr/>
        <p:txBody>
          <a:bodyPr/>
          <a:lstStyle/>
          <a:p>
            <a:pPr>
              <a:defRPr/>
            </a:pPr>
            <a:fld id="{199F7CF8-D311-410A-8FB5-D83176D72BA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2C865B2-AE4A-4E7F-A442-CE7BA4B5290A}"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Identify “Endings” you have experienced or will experience as a result of your organization’s changes.  Remember, the “Endings” stage brought about denial, sadness, anxiety, etc.  </a:t>
            </a:r>
          </a:p>
          <a:p>
            <a:pPr eaLnBrk="1" hangingPunct="1">
              <a:spcBef>
                <a:spcPct val="0"/>
              </a:spcBef>
            </a:pPr>
            <a:r>
              <a:rPr lang="en-US" dirty="0" smtClean="0"/>
              <a:t>	</a:t>
            </a:r>
          </a:p>
          <a:p>
            <a:pPr eaLnBrk="1" hangingPunct="1">
              <a:spcBef>
                <a:spcPct val="0"/>
              </a:spcBef>
            </a:pPr>
            <a:r>
              <a:rPr lang="en-US" dirty="0" smtClean="0"/>
              <a:t>Ask yourself, “How do I want to say good-bye to each person, situation, place, or event that has been important to me?” Then say good-bye and let go.		</a:t>
            </a:r>
          </a:p>
          <a:p>
            <a:pPr eaLnBrk="1" hangingPunct="1">
              <a:spcBef>
                <a:spcPct val="0"/>
              </a:spcBef>
            </a:pPr>
            <a:endParaRPr lang="en-US"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A052B3-EE15-41A7-B138-6ECDFE61F4E3}" type="slidenum">
              <a:rPr lang="en-US" smtClean="0">
                <a:cs typeface="Arial" charset="0"/>
              </a:rPr>
              <a:pPr fontAlgn="base">
                <a:spcBef>
                  <a:spcPct val="0"/>
                </a:spcBef>
                <a:spcAft>
                  <a:spcPct val="0"/>
                </a:spcAft>
                <a:defRPr/>
              </a:pPr>
              <a:t>15</a:t>
            </a:fld>
            <a:endParaRPr lang="en-US" dirty="0"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Eliminate self-defeating attitudes by opening yourself up to the benefits &amp; possibilities afforded by the changes.</a:t>
            </a:r>
          </a:p>
          <a:p>
            <a:pPr eaLnBrk="1" hangingPunct="1">
              <a:spcBef>
                <a:spcPct val="0"/>
              </a:spcBef>
              <a:buFontTx/>
              <a:buChar char="•"/>
            </a:pPr>
            <a:r>
              <a:rPr lang="en-US" dirty="0" smtClean="0"/>
              <a:t>Search for opportunities that build on your strengths.</a:t>
            </a:r>
          </a:p>
          <a:p>
            <a:pPr eaLnBrk="1" hangingPunct="1">
              <a:spcBef>
                <a:spcPct val="0"/>
              </a:spcBef>
            </a:pPr>
            <a:endParaRPr lang="en-US" dirty="0"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49BEA9-1621-40A6-9727-F353A7418A34}" type="slidenum">
              <a:rPr lang="en-US" smtClean="0">
                <a:cs typeface="Arial" charset="0"/>
              </a:rPr>
              <a:pPr fontAlgn="base">
                <a:spcBef>
                  <a:spcPct val="0"/>
                </a:spcBef>
                <a:spcAft>
                  <a:spcPct val="0"/>
                </a:spcAft>
                <a:defRPr/>
              </a:pPr>
              <a:t>16</a:t>
            </a:fld>
            <a:endParaRPr lang="en-US" dirty="0"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People (Share feelings with others in your support system.  You may even encourage others from your own experiences)</a:t>
            </a:r>
          </a:p>
          <a:p>
            <a:pPr eaLnBrk="1" hangingPunct="1">
              <a:spcBef>
                <a:spcPct val="0"/>
              </a:spcBef>
              <a:buFontTx/>
              <a:buChar char="•"/>
            </a:pPr>
            <a:r>
              <a:rPr lang="en-US" dirty="0" smtClean="0"/>
              <a:t>Things (Use exercise or quiet time to reduce stress)</a:t>
            </a:r>
          </a:p>
          <a:p>
            <a:pPr eaLnBrk="1" hangingPunct="1">
              <a:spcBef>
                <a:spcPct val="0"/>
              </a:spcBef>
              <a:buFontTx/>
              <a:buChar char="•"/>
            </a:pPr>
            <a:r>
              <a:rPr lang="en-US" dirty="0" smtClean="0"/>
              <a:t>Activities (Release of stress through participating in your favorite activity (track, swimming, hiking, etc.)</a:t>
            </a:r>
          </a:p>
          <a:p>
            <a:pPr eaLnBrk="1" hangingPunct="1">
              <a:spcBef>
                <a:spcPct val="0"/>
              </a:spcBef>
              <a:buFontTx/>
              <a:buChar char="•"/>
            </a:pPr>
            <a:r>
              <a:rPr lang="en-US" dirty="0" smtClean="0"/>
              <a:t>Your Beliefs/Attitudes will help carry you through this change.</a:t>
            </a:r>
          </a:p>
          <a:p>
            <a:pPr eaLnBrk="1" hangingPunct="1">
              <a:spcBef>
                <a:spcPct val="0"/>
              </a:spcBef>
            </a:pPr>
            <a:endParaRPr lang="en-US" dirty="0"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ADE43B-D233-4929-99C9-BCD48BCD00D1}" type="slidenum">
              <a:rPr lang="en-US" smtClean="0">
                <a:cs typeface="Arial" charset="0"/>
              </a:rPr>
              <a:pPr fontAlgn="base">
                <a:spcBef>
                  <a:spcPct val="0"/>
                </a:spcBef>
                <a:spcAft>
                  <a:spcPct val="0"/>
                </a:spcAft>
                <a:defRPr/>
              </a:pPr>
              <a:t>17</a:t>
            </a:fld>
            <a:endParaRPr lang="en-US" dirty="0"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u="sng" dirty="0" smtClean="0"/>
              <a:t>Reframing</a:t>
            </a:r>
            <a:r>
              <a:rPr lang="en-US" dirty="0" smtClean="0"/>
              <a:t> – Try to turn a negative situation into something positive by using a different frame of reference to understand it.  Ask yourself, “What assumptions are false?” “What can I control in the situation?”</a:t>
            </a:r>
          </a:p>
          <a:p>
            <a:pPr eaLnBrk="1" hangingPunct="1">
              <a:spcBef>
                <a:spcPct val="0"/>
              </a:spcBef>
            </a:pPr>
            <a:r>
              <a:rPr lang="en-US" u="sng" dirty="0" smtClean="0"/>
              <a:t>Replacing</a:t>
            </a:r>
            <a:r>
              <a:rPr lang="en-US" dirty="0" smtClean="0"/>
              <a:t> – Think about how you can compensate for the loss in the future whether it’s within or outside the organization.  Ask yourself, “Is there any way I can get back what I’m losing?” “Can what I’m losing be fulfilled in some other way?”</a:t>
            </a:r>
          </a:p>
          <a:p>
            <a:pPr eaLnBrk="1" hangingPunct="1">
              <a:spcBef>
                <a:spcPct val="0"/>
              </a:spcBef>
            </a:pPr>
            <a:r>
              <a:rPr lang="en-US" u="sng" dirty="0" smtClean="0"/>
              <a:t>Reinventing </a:t>
            </a:r>
            <a:r>
              <a:rPr lang="en-US" dirty="0" smtClean="0"/>
              <a:t>– Thinking creatively about the loss. Ask yourself, “If nothing in the current situation will allow me to fulfill my need, what am I going to do?” “What other opportunities can I find?”</a:t>
            </a:r>
          </a:p>
          <a:p>
            <a:pPr eaLnBrk="1" hangingPunct="1">
              <a:spcBef>
                <a:spcPct val="0"/>
              </a:spcBef>
            </a:pPr>
            <a:endParaRPr lang="en-US"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3007F5-2BDF-4971-87A2-74E341597A53}" type="slidenum">
              <a:rPr lang="en-US" smtClean="0">
                <a:cs typeface="Arial" charset="0"/>
              </a:rPr>
              <a:pPr fontAlgn="base">
                <a:spcBef>
                  <a:spcPct val="0"/>
                </a:spcBef>
                <a:spcAft>
                  <a:spcPct val="0"/>
                </a:spcAft>
                <a:defRPr/>
              </a:pPr>
              <a:t>18</a:t>
            </a:fld>
            <a:endParaRPr lang="en-US" dirty="0"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With the constant flux in business practices, organizations are predictably in a process of  transforming; an event that requires its staff to remain actively open to constant and consistent change. As staff, we expect our leadership to provide direction and assistance as we stay the course of change.  Leaders should have intelligence, toughness, determination and vision but more importantly, truly effective leaders are also distinguished by a high degree of emotional intelligence, which includes self-awareness, self-regulation, motivation, empathy and social skill. Effective leadership follow through on commitments and show others by their actions, how serious they are about the values and standards of the organization. According to leadership expert Daniel Goleman, no matter what leaders set out to do -- whether it’s creating strategy or mobilizing teams to action – their success depends on how they do it. Even if they get everything else just right, if leaders fail in this primal task of driving emotions in the right direction, nothing they do will work as it could or should.</a:t>
            </a:r>
          </a:p>
          <a:p>
            <a:pPr eaLnBrk="1" hangingPunct="1">
              <a:spcBef>
                <a:spcPct val="0"/>
              </a:spcBef>
            </a:pPr>
            <a:endParaRPr lang="en-US" dirty="0" smtClean="0"/>
          </a:p>
          <a:p>
            <a:pPr eaLnBrk="1" hangingPunct="1">
              <a:spcBef>
                <a:spcPct val="0"/>
              </a:spcBef>
            </a:pPr>
            <a:endParaRPr lang="en-US"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F11346-0BE0-412A-9336-69A64FDECB47}" type="slidenum">
              <a:rPr lang="en-US" smtClean="0">
                <a:cs typeface="Arial" charset="0"/>
              </a:rPr>
              <a:pPr fontAlgn="base">
                <a:spcBef>
                  <a:spcPct val="0"/>
                </a:spcBef>
                <a:spcAft>
                  <a:spcPct val="0"/>
                </a:spcAft>
                <a:defRPr/>
              </a:pPr>
              <a:t>19</a:t>
            </a:fld>
            <a:endParaRPr lang="en-US"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will be 3 Presenters today who will be covering specific areas around this topic. </a:t>
            </a:r>
          </a:p>
          <a:p>
            <a:pPr eaLnBrk="1" hangingPunct="1">
              <a:spcBef>
                <a:spcPct val="0"/>
              </a:spcBef>
            </a:pPr>
            <a:endParaRPr lang="en-US" dirty="0" smtClean="0"/>
          </a:p>
          <a:p>
            <a:pPr eaLnBrk="1" hangingPunct="1">
              <a:spcBef>
                <a:spcPct val="0"/>
              </a:spcBef>
            </a:pPr>
            <a:r>
              <a:rPr lang="en-US" dirty="0" smtClean="0"/>
              <a:t>The Presenters include myself (Kristen Smith), Wanda Sabb and Sharon Burke </a:t>
            </a:r>
          </a:p>
          <a:p>
            <a:pPr eaLnBrk="1" hangingPunct="1">
              <a:spcBef>
                <a:spcPct val="0"/>
              </a:spcBef>
            </a:pPr>
            <a:endParaRPr lang="en-US" dirty="0" smtClean="0"/>
          </a:p>
          <a:p>
            <a:pPr eaLnBrk="1" hangingPunct="1">
              <a:spcBef>
                <a:spcPct val="0"/>
              </a:spcBef>
            </a:pPr>
            <a:r>
              <a:rPr lang="en-US" dirty="0" smtClean="0"/>
              <a:t>We would like to say a special thank you to our technical team for addressing the technical piece of this webinar and also our development team for gathering all the necessary information on the subject material.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614126-03FF-4CC8-8106-148794BD684E}" type="slidenum">
              <a:rPr lang="en-US" smtClean="0">
                <a:cs typeface="Arial" charset="0"/>
              </a:rPr>
              <a:pPr fontAlgn="base">
                <a:spcBef>
                  <a:spcPct val="0"/>
                </a:spcBef>
                <a:spcAft>
                  <a:spcPct val="0"/>
                </a:spcAft>
                <a:defRPr/>
              </a:pPr>
              <a:t>2</a:t>
            </a:fld>
            <a:endParaRPr lang="en-US" dirty="0"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critical component of leadership requires one to successfully manage the change process. According to Ken Blanchard, a leadership authority, strong leadership is the backbone of an organization. Leaders create the vision, support the strategies and are the catalyst for developing the individual bench strength to move the organization forward. The ability to communicate appropriately is a fundamental factor for effective leadership as well as valuing of employee input with empathy and understanding emotional intelligence.  </a:t>
            </a:r>
          </a:p>
          <a:p>
            <a:pPr eaLnBrk="1" hangingPunct="1">
              <a:spcBef>
                <a:spcPct val="0"/>
              </a:spcBef>
            </a:pPr>
            <a:r>
              <a:rPr lang="en-US" dirty="0" smtClean="0"/>
              <a:t> </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EB8D7D-0881-4770-8268-B7ABB93627E5}" type="slidenum">
              <a:rPr lang="en-US" smtClean="0">
                <a:cs typeface="Arial" charset="0"/>
              </a:rPr>
              <a:pPr fontAlgn="base">
                <a:spcBef>
                  <a:spcPct val="0"/>
                </a:spcBef>
                <a:spcAft>
                  <a:spcPct val="0"/>
                </a:spcAft>
                <a:defRPr/>
              </a:pPr>
              <a:t>20</a:t>
            </a:fld>
            <a:endParaRPr lang="en-US" dirty="0"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noted in a survey of the 20 best companies for leadership, it is suggested that the emphasis is not only on good leadership but also in how they approach it. Carefully tailoring the development of future leaders, people at the Best Companies for Leadership sense the urgency to develop leaders more than their industry peers. In fact, while 94% of respondents among the Best Companies for Leadership say their organization actively manages a pool of successors for mission-critical roles, only 68.6% of the other organizations surveyed report the same.  And respondents from the Best Companies for Leadership are significantly more likely than those from other companies to believe they will emerge stronger from tough times. They say their leaders are more likely to be involved in leadership development. And they are twice as likely to say that everyone at every level of their organization has the opportunity to develop and practice capabilities needed to lead others. Great leadership is more than a perk, it is a necessity.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organizations change, there are typically two models of leadership practices present. </a:t>
            </a:r>
          </a:p>
          <a:p>
            <a:pPr eaLnBrk="1" hangingPunct="1">
              <a:spcBef>
                <a:spcPct val="0"/>
              </a:spcBef>
            </a:pPr>
            <a:endParaRPr lang="en-US" dirty="0" smtClean="0"/>
          </a:p>
          <a:p>
            <a:pPr eaLnBrk="1" hangingPunct="1">
              <a:spcBef>
                <a:spcPct val="0"/>
              </a:spcBef>
            </a:pPr>
            <a:r>
              <a:rPr lang="en-US" dirty="0" smtClean="0"/>
              <a:t>First, there is Traditional leadership. In this model, the leadership style is based on the belief that power or control of the organization is solely a right of the established leader. The characteristics of traditional leadership include leadership having control and power of change; leaders are followed due to personal loyalty to the position rather to the leader; employees are seen as a cost and viewed on an impersonal level. Rewards and compensation are based on seniority and job classification. There is a clear chain of command which is controlled by management who ultimately have the authority. </a:t>
            </a:r>
          </a:p>
          <a:p>
            <a:pPr eaLnBrk="1" hangingPunct="1">
              <a:spcBef>
                <a:spcPct val="0"/>
              </a:spcBef>
            </a:pPr>
            <a:endParaRPr lang="en-US" dirty="0" smtClean="0"/>
          </a:p>
          <a:p>
            <a:pPr eaLnBrk="1" hangingPunct="1">
              <a:spcBef>
                <a:spcPct val="0"/>
              </a:spcBef>
            </a:pPr>
            <a:r>
              <a:rPr lang="en-US" dirty="0" smtClean="0"/>
              <a:t>The second type of leadership is Transformational leadership. In this model the culture of the organization is more fluid, more adaptable to change. Failure is a part of learning. There is a greater focus on the requirements of the customer and systems are sometimes changed to solve problems based on those needs. Greater emphasis is placed on collaborative relationships and empowerment of staff, who are viewed as an asset who contributes holistically to the culture of the organization. There is a wide use of teams and cross-functional networks. </a:t>
            </a:r>
          </a:p>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r>
              <a:rPr lang="en-US" dirty="0" smtClean="0"/>
              <a:t> </a:t>
            </a:r>
          </a:p>
          <a:p>
            <a:pPr eaLnBrk="1" hangingPunct="1">
              <a:spcBef>
                <a:spcPct val="0"/>
              </a:spcBef>
            </a:pPr>
            <a:endParaRPr lang="en-US" dirty="0" smtClean="0"/>
          </a:p>
          <a:p>
            <a:pPr eaLnBrk="1" hangingPunct="1">
              <a:spcBef>
                <a:spcPct val="0"/>
              </a:spcBef>
            </a:pPr>
            <a:endParaRPr lang="en-US" dirty="0"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AB800A-08C9-4802-93B8-CBBE687CAABC}" type="slidenum">
              <a:rPr lang="en-US" smtClean="0">
                <a:cs typeface="Arial" charset="0"/>
              </a:rPr>
              <a:pPr fontAlgn="base">
                <a:spcBef>
                  <a:spcPct val="0"/>
                </a:spcBef>
                <a:spcAft>
                  <a:spcPct val="0"/>
                </a:spcAft>
                <a:defRPr/>
              </a:pPr>
              <a:t>22</a:t>
            </a:fld>
            <a:endParaRPr lang="en-US" dirty="0"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Although both leadership styles has pros and cons, an effective leader knows what makes him/her authentic. A good leader has an accurate self-concept, high self-esteem, appropriate expertise and articulated values. In addition, the leader acts in responsible ways. The leader cares for self and others, is able to make and keep commitments and exhibits concern for the organizational community and higher sense of purpose.</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F74CDB-9AAB-4CF3-B7E2-DF35056CF3D8}" type="slidenum">
              <a:rPr lang="en-US" smtClean="0">
                <a:cs typeface="Arial" charset="0"/>
              </a:rPr>
              <a:pPr fontAlgn="base">
                <a:spcBef>
                  <a:spcPct val="0"/>
                </a:spcBef>
                <a:spcAft>
                  <a:spcPct val="0"/>
                </a:spcAft>
                <a:defRPr/>
              </a:pPr>
              <a:t>23</a:t>
            </a:fld>
            <a:endParaRPr lang="en-US" dirty="0"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Sooo how do we lead change????</a:t>
            </a:r>
          </a:p>
          <a:p>
            <a:pPr eaLnBrk="1" hangingPunct="1">
              <a:spcBef>
                <a:spcPct val="0"/>
              </a:spcBef>
            </a:pPr>
            <a:endParaRPr lang="en-US" dirty="0"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49C898-C6BF-471B-AA10-9B56A7EBC641}" type="slidenum">
              <a:rPr lang="en-US" smtClean="0">
                <a:cs typeface="Arial" charset="0"/>
              </a:rPr>
              <a:pPr fontAlgn="base">
                <a:spcBef>
                  <a:spcPct val="0"/>
                </a:spcBef>
                <a:spcAft>
                  <a:spcPct val="0"/>
                </a:spcAft>
                <a:defRPr/>
              </a:pPr>
              <a:t>24</a:t>
            </a:fld>
            <a:endParaRPr lang="en-US" dirty="0"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very relevant quote for us to remember from a Greek Philosopher by the name of Heraclitus states “Change is the Only Constant.” </a:t>
            </a:r>
          </a:p>
          <a:p>
            <a:pPr eaLnBrk="1" hangingPunct="1">
              <a:spcBef>
                <a:spcPct val="0"/>
              </a:spcBef>
            </a:pPr>
            <a:endParaRPr lang="en-US" dirty="0" smtClean="0"/>
          </a:p>
          <a:p>
            <a:pPr eaLnBrk="1" hangingPunct="1">
              <a:spcBef>
                <a:spcPct val="0"/>
              </a:spcBef>
            </a:pPr>
            <a:r>
              <a:rPr lang="en-US" dirty="0" smtClean="0"/>
              <a:t>Important for us to remember this because we live in a world where ‘business as usual” is CHANGE….</a:t>
            </a:r>
          </a:p>
          <a:p>
            <a:pPr eaLnBrk="1" hangingPunct="1">
              <a:spcBef>
                <a:spcPct val="0"/>
              </a:spcBef>
            </a:pPr>
            <a:endParaRPr lang="en-US" dirty="0"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3246E-4164-4BA1-A21E-A06379053CFD}" type="slidenum">
              <a:rPr lang="en-US" smtClean="0">
                <a:cs typeface="Arial" charset="0"/>
              </a:rPr>
              <a:pPr fontAlgn="base">
                <a:spcBef>
                  <a:spcPct val="0"/>
                </a:spcBef>
                <a:spcAft>
                  <a:spcPct val="0"/>
                </a:spcAft>
                <a:defRPr/>
              </a:pPr>
              <a:t>25</a:t>
            </a:fld>
            <a:endParaRPr lang="en-US" dirty="0"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how do we “DO” change….</a:t>
            </a:r>
          </a:p>
          <a:p>
            <a:pPr eaLnBrk="1" hangingPunct="1">
              <a:spcBef>
                <a:spcPct val="0"/>
              </a:spcBef>
            </a:pPr>
            <a:endParaRPr lang="en-US" dirty="0" smtClean="0"/>
          </a:p>
          <a:p>
            <a:pPr eaLnBrk="1" hangingPunct="1">
              <a:spcBef>
                <a:spcPct val="0"/>
              </a:spcBef>
            </a:pPr>
            <a:r>
              <a:rPr lang="en-US" dirty="0" smtClean="0"/>
              <a:t>Important leadership models speak to the role of leadership in reaching people on an emotional level to inspire the behavioral and organizational changes needed for large scale system transformation. </a:t>
            </a:r>
          </a:p>
          <a:p>
            <a:pPr eaLnBrk="1" hangingPunct="1">
              <a:spcBef>
                <a:spcPct val="0"/>
              </a:spcBef>
            </a:pPr>
            <a:endParaRPr lang="en-US" dirty="0" smtClean="0"/>
          </a:p>
          <a:p>
            <a:pPr eaLnBrk="1" hangingPunct="1">
              <a:spcBef>
                <a:spcPct val="0"/>
              </a:spcBef>
            </a:pPr>
            <a:r>
              <a:rPr lang="en-US" dirty="0" smtClean="0"/>
              <a:t>We will be focusing on 2 Highly recognized models on Leadership and Change Management….</a:t>
            </a:r>
          </a:p>
          <a:p>
            <a:pPr eaLnBrk="1" hangingPunct="1">
              <a:spcBef>
                <a:spcPct val="0"/>
              </a:spcBef>
            </a:pPr>
            <a:endParaRPr lang="en-US" dirty="0" smtClean="0"/>
          </a:p>
          <a:p>
            <a:pPr eaLnBrk="1" hangingPunct="1">
              <a:spcBef>
                <a:spcPct val="0"/>
              </a:spcBef>
            </a:pPr>
            <a:r>
              <a:rPr lang="en-US" dirty="0" smtClean="0"/>
              <a:t>The first model we will discuss is the work of John Kotter who introduced the 8 Step Process for Leading Change in his book “Leading Change.” </a:t>
            </a:r>
          </a:p>
          <a:p>
            <a:pPr eaLnBrk="1" hangingPunct="1">
              <a:spcBef>
                <a:spcPct val="0"/>
              </a:spcBef>
            </a:pPr>
            <a:endParaRPr lang="en-US" dirty="0" smtClean="0"/>
          </a:p>
          <a:p>
            <a:pPr eaLnBrk="1" hangingPunct="1">
              <a:spcBef>
                <a:spcPct val="0"/>
              </a:spcBef>
            </a:pPr>
            <a:r>
              <a:rPr lang="en-US" dirty="0" smtClean="0"/>
              <a:t>The second model that will be discussed is the work of James Kouzes and Barry Posner in the “5 Practices of Exemplary Leadership.” </a:t>
            </a:r>
          </a:p>
          <a:p>
            <a:pPr eaLnBrk="1" hangingPunct="1">
              <a:spcBef>
                <a:spcPct val="0"/>
              </a:spcBef>
            </a:pPr>
            <a:endParaRPr lang="en-US" dirty="0" smtClean="0"/>
          </a:p>
          <a:p>
            <a:pPr eaLnBrk="1" hangingPunct="1">
              <a:spcBef>
                <a:spcPct val="0"/>
              </a:spcBef>
            </a:pPr>
            <a:r>
              <a:rPr lang="en-US" dirty="0" smtClean="0"/>
              <a:t>These models are John Kotter’s: 8 Step Process for Leading Change</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EA345D-1505-4B84-8B4F-312ABD330907}" type="slidenum">
              <a:rPr lang="en-US" smtClean="0">
                <a:cs typeface="Arial" charset="0"/>
              </a:rPr>
              <a:pPr fontAlgn="base">
                <a:spcBef>
                  <a:spcPct val="0"/>
                </a:spcBef>
                <a:spcAft>
                  <a:spcPct val="0"/>
                </a:spcAft>
                <a:defRPr/>
              </a:pPr>
              <a:t>26</a:t>
            </a:fld>
            <a:endParaRPr lang="en-US" dirty="0"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u="sng" dirty="0" smtClean="0"/>
              <a:t>The first step is to Create Urgency</a:t>
            </a:r>
            <a:r>
              <a:rPr lang="en-US" dirty="0" smtClean="0"/>
              <a:t>:</a:t>
            </a:r>
          </a:p>
          <a:p>
            <a:pPr marL="228600" indent="-228600" eaLnBrk="1" hangingPunct="1">
              <a:spcBef>
                <a:spcPct val="0"/>
              </a:spcBef>
            </a:pPr>
            <a:r>
              <a:rPr lang="en-US" dirty="0" smtClean="0"/>
              <a:t>Develop a sense of urgency around the need for change</a:t>
            </a:r>
          </a:p>
          <a:p>
            <a:pPr marL="228600" indent="-228600" eaLnBrk="1" hangingPunct="1">
              <a:spcBef>
                <a:spcPct val="0"/>
              </a:spcBef>
            </a:pPr>
            <a:r>
              <a:rPr lang="en-US" dirty="0" smtClean="0"/>
              <a:t>For change to happen it helps it whole company really wants it. </a:t>
            </a:r>
          </a:p>
          <a:p>
            <a:pPr marL="228600" indent="-228600" eaLnBrk="1" hangingPunct="1">
              <a:spcBef>
                <a:spcPct val="0"/>
              </a:spcBef>
            </a:pPr>
            <a:r>
              <a:rPr lang="en-US" dirty="0" smtClean="0"/>
              <a:t>This may help spark initial motivation to get things moving</a:t>
            </a:r>
          </a:p>
          <a:p>
            <a:pPr marL="228600" indent="-228600" eaLnBrk="1" hangingPunct="1">
              <a:spcBef>
                <a:spcPct val="0"/>
              </a:spcBef>
            </a:pPr>
            <a:endParaRPr lang="en-US" dirty="0" smtClean="0"/>
          </a:p>
          <a:p>
            <a:pPr marL="228600" indent="-228600" eaLnBrk="1" hangingPunct="1">
              <a:spcBef>
                <a:spcPct val="0"/>
              </a:spcBef>
            </a:pPr>
            <a:r>
              <a:rPr lang="en-US" dirty="0" smtClean="0"/>
              <a:t>What you can do as leaders: </a:t>
            </a:r>
          </a:p>
          <a:p>
            <a:pPr marL="228600" indent="-228600" eaLnBrk="1" hangingPunct="1">
              <a:spcBef>
                <a:spcPct val="0"/>
              </a:spcBef>
              <a:buFontTx/>
              <a:buAutoNum type="arabicPeriod"/>
            </a:pPr>
            <a:r>
              <a:rPr lang="en-US" dirty="0" smtClean="0"/>
              <a:t>Start honest discussions: give dynamic and convincing reasons to get people talking and thinking. </a:t>
            </a:r>
          </a:p>
          <a:p>
            <a:pPr marL="228600" indent="-228600" eaLnBrk="1" hangingPunct="1">
              <a:spcBef>
                <a:spcPct val="0"/>
              </a:spcBef>
              <a:buFontTx/>
              <a:buAutoNum type="arabicPeriod"/>
            </a:pPr>
            <a:r>
              <a:rPr lang="en-US" dirty="0" smtClean="0"/>
              <a:t>Identify potential threats and develop scenarios around what could happen</a:t>
            </a:r>
          </a:p>
          <a:p>
            <a:pPr marL="228600" indent="-228600" eaLnBrk="1" hangingPunct="1">
              <a:spcBef>
                <a:spcPct val="0"/>
              </a:spcBef>
              <a:buFontTx/>
              <a:buAutoNum type="arabicPeriod"/>
            </a:pPr>
            <a:r>
              <a:rPr lang="en-US" dirty="0" smtClean="0"/>
              <a:t>Request support from stakeholders, people in recovery, their family members, etc, other systems.</a:t>
            </a:r>
          </a:p>
          <a:p>
            <a:pPr marL="228600" indent="-228600" eaLnBrk="1" hangingPunct="1">
              <a:spcBef>
                <a:spcPct val="0"/>
              </a:spcBef>
              <a:buFontTx/>
              <a:buAutoNum type="arabicPeriod"/>
            </a:pPr>
            <a:endParaRPr lang="en-US" dirty="0" smtClean="0"/>
          </a:p>
          <a:p>
            <a:pPr marL="228600" indent="-228600" eaLnBrk="1" hangingPunct="1">
              <a:spcBef>
                <a:spcPct val="0"/>
              </a:spcBef>
            </a:pPr>
            <a:r>
              <a:rPr lang="en-US" dirty="0" smtClean="0"/>
              <a:t>**Kotter suggests that for change to be successful 75% of management needs to “buy into” the change***</a:t>
            </a:r>
          </a:p>
          <a:p>
            <a:pPr marL="228600" indent="-228600" eaLnBrk="1" hangingPunct="1">
              <a:spcBef>
                <a:spcPct val="0"/>
              </a:spcBef>
            </a:pPr>
            <a:endParaRPr lang="en-US" dirty="0" smtClean="0"/>
          </a:p>
          <a:p>
            <a:pPr marL="228600" indent="-228600" eaLnBrk="1" hangingPunct="1">
              <a:spcBef>
                <a:spcPct val="0"/>
              </a:spcBef>
            </a:pPr>
            <a:r>
              <a:rPr lang="en-US" u="sng" dirty="0" smtClean="0"/>
              <a:t>Step 2: Form a Powerful Coalition: </a:t>
            </a:r>
          </a:p>
          <a:p>
            <a:pPr marL="228600" indent="-228600" eaLnBrk="1" hangingPunct="1">
              <a:spcBef>
                <a:spcPct val="0"/>
              </a:spcBef>
            </a:pPr>
            <a:r>
              <a:rPr lang="en-US" dirty="0" smtClean="0"/>
              <a:t>To lead change, you need to bring together a coalition or team of influential people whose power comes from a variety of sources (title, status, expertise)</a:t>
            </a:r>
          </a:p>
          <a:p>
            <a:pPr marL="228600" indent="-228600" eaLnBrk="1" hangingPunct="1">
              <a:spcBef>
                <a:spcPct val="0"/>
              </a:spcBef>
            </a:pPr>
            <a:endParaRPr lang="en-US" dirty="0" smtClean="0"/>
          </a:p>
          <a:p>
            <a:pPr marL="228600" indent="-228600" eaLnBrk="1" hangingPunct="1">
              <a:spcBef>
                <a:spcPct val="0"/>
              </a:spcBef>
            </a:pPr>
            <a:r>
              <a:rPr lang="en-US" dirty="0" smtClean="0"/>
              <a:t>What you can do as leaders:</a:t>
            </a:r>
          </a:p>
          <a:p>
            <a:pPr marL="228600" indent="-228600" eaLnBrk="1" hangingPunct="1">
              <a:spcBef>
                <a:spcPct val="0"/>
              </a:spcBef>
              <a:buFontTx/>
              <a:buAutoNum type="arabicPeriod"/>
            </a:pPr>
            <a:r>
              <a:rPr lang="en-US" dirty="0" smtClean="0"/>
              <a:t>Identify the leaders in the organization</a:t>
            </a:r>
          </a:p>
          <a:p>
            <a:pPr marL="228600" indent="-228600" eaLnBrk="1" hangingPunct="1">
              <a:spcBef>
                <a:spcPct val="0"/>
              </a:spcBef>
              <a:buFontTx/>
              <a:buAutoNum type="arabicPeriod"/>
            </a:pPr>
            <a:r>
              <a:rPr lang="en-US" dirty="0" smtClean="0"/>
              <a:t>Ask for emotional commitment from these key people</a:t>
            </a:r>
          </a:p>
          <a:p>
            <a:pPr marL="228600" indent="-228600" eaLnBrk="1" hangingPunct="1">
              <a:spcBef>
                <a:spcPct val="0"/>
              </a:spcBef>
              <a:buFontTx/>
              <a:buAutoNum type="arabicPeriod"/>
            </a:pPr>
            <a:r>
              <a:rPr lang="en-US" dirty="0" smtClean="0"/>
              <a:t>Work on team building within the change coalition</a:t>
            </a:r>
          </a:p>
          <a:p>
            <a:pPr marL="228600" indent="-228600" eaLnBrk="1" hangingPunct="1">
              <a:spcBef>
                <a:spcPct val="0"/>
              </a:spcBef>
              <a:buFontTx/>
              <a:buAutoNum type="arabicPeriod"/>
            </a:pPr>
            <a:r>
              <a:rPr lang="en-US" dirty="0" smtClean="0"/>
              <a:t>Check team for weak areas and ensure good mix of people from different departments and levels of the organization.</a:t>
            </a:r>
          </a:p>
          <a:p>
            <a:pPr marL="228600" indent="-228600" eaLnBrk="1" hangingPunct="1">
              <a:spcBef>
                <a:spcPct val="0"/>
              </a:spcBef>
              <a:buFontTx/>
              <a:buAutoNum type="arabicPeriod"/>
            </a:pPr>
            <a:endParaRPr lang="en-US" dirty="0" smtClean="0"/>
          </a:p>
          <a:p>
            <a:pPr marL="228600" indent="-228600" eaLnBrk="1" hangingPunct="1">
              <a:spcBef>
                <a:spcPct val="0"/>
              </a:spcBef>
            </a:pPr>
            <a:r>
              <a:rPr lang="en-US" u="sng" dirty="0" smtClean="0"/>
              <a:t>Step 3: Create a Vision for Change</a:t>
            </a:r>
          </a:p>
          <a:p>
            <a:pPr marL="228600" indent="-228600" eaLnBrk="1" hangingPunct="1">
              <a:spcBef>
                <a:spcPct val="0"/>
              </a:spcBef>
            </a:pPr>
            <a:r>
              <a:rPr lang="en-US" dirty="0" smtClean="0"/>
              <a:t>A clear vision helps everyone understand why you are asking them to do something</a:t>
            </a:r>
          </a:p>
          <a:p>
            <a:pPr marL="228600" indent="-228600" eaLnBrk="1" hangingPunct="1">
              <a:spcBef>
                <a:spcPct val="0"/>
              </a:spcBef>
            </a:pPr>
            <a:r>
              <a:rPr lang="en-US" dirty="0" smtClean="0"/>
              <a:t>What to do as leaders:</a:t>
            </a:r>
          </a:p>
          <a:p>
            <a:pPr marL="228600" indent="-228600" eaLnBrk="1" hangingPunct="1">
              <a:spcBef>
                <a:spcPct val="0"/>
              </a:spcBef>
              <a:buFontTx/>
              <a:buAutoNum type="arabicPeriod"/>
            </a:pPr>
            <a:r>
              <a:rPr lang="en-US" dirty="0" smtClean="0"/>
              <a:t>Determine values that are central to change</a:t>
            </a:r>
          </a:p>
          <a:p>
            <a:pPr marL="228600" indent="-228600" eaLnBrk="1" hangingPunct="1">
              <a:spcBef>
                <a:spcPct val="0"/>
              </a:spcBef>
              <a:buFontTx/>
              <a:buAutoNum type="arabicPeriod"/>
            </a:pPr>
            <a:r>
              <a:rPr lang="en-US" dirty="0" smtClean="0"/>
              <a:t>Create a strategy to execute the vision</a:t>
            </a:r>
          </a:p>
          <a:p>
            <a:pPr marL="228600" indent="-228600" eaLnBrk="1" hangingPunct="1">
              <a:spcBef>
                <a:spcPct val="0"/>
              </a:spcBef>
              <a:buFontTx/>
              <a:buAutoNum type="arabicPeriod"/>
            </a:pPr>
            <a:r>
              <a:rPr lang="en-US" dirty="0" smtClean="0"/>
              <a:t>Ensure change coalition can describe the vision in 5 minutes of less</a:t>
            </a:r>
          </a:p>
          <a:p>
            <a:pPr marL="228600" indent="-228600" eaLnBrk="1" hangingPunct="1">
              <a:spcBef>
                <a:spcPct val="0"/>
              </a:spcBef>
              <a:buFontTx/>
              <a:buAutoNum type="arabicPeriod"/>
            </a:pPr>
            <a:endParaRPr lang="en-US" dirty="0" smtClean="0"/>
          </a:p>
          <a:p>
            <a:pPr marL="228600" indent="-228600" eaLnBrk="1" hangingPunct="1">
              <a:spcBef>
                <a:spcPct val="0"/>
              </a:spcBef>
            </a:pPr>
            <a:r>
              <a:rPr lang="en-US" u="sng" dirty="0" smtClean="0"/>
              <a:t>Step 4: Communicate the Vision: </a:t>
            </a:r>
          </a:p>
          <a:p>
            <a:pPr marL="228600" indent="-228600" eaLnBrk="1" hangingPunct="1">
              <a:spcBef>
                <a:spcPct val="0"/>
              </a:spcBef>
            </a:pPr>
            <a:r>
              <a:rPr lang="en-US" dirty="0" smtClean="0"/>
              <a:t>What you do with your vision after you create it determines your success. </a:t>
            </a:r>
          </a:p>
          <a:p>
            <a:pPr marL="228600" indent="-228600" eaLnBrk="1" hangingPunct="1">
              <a:spcBef>
                <a:spcPct val="0"/>
              </a:spcBef>
            </a:pPr>
            <a:endParaRPr lang="en-US" dirty="0" smtClean="0"/>
          </a:p>
          <a:p>
            <a:pPr marL="228600" indent="-228600" eaLnBrk="1" hangingPunct="1">
              <a:spcBef>
                <a:spcPct val="0"/>
              </a:spcBef>
            </a:pPr>
            <a:r>
              <a:rPr lang="en-US" dirty="0" smtClean="0"/>
              <a:t>What to do as leaders:</a:t>
            </a:r>
          </a:p>
          <a:p>
            <a:pPr marL="228600" indent="-228600" eaLnBrk="1" hangingPunct="1">
              <a:spcBef>
                <a:spcPct val="0"/>
              </a:spcBef>
              <a:buFontTx/>
              <a:buAutoNum type="arabicPeriod"/>
            </a:pPr>
            <a:r>
              <a:rPr lang="en-US" dirty="0" smtClean="0"/>
              <a:t>Talk often about change vision: talking about it frequently and powerfully</a:t>
            </a:r>
          </a:p>
          <a:p>
            <a:pPr marL="228600" indent="-228600" eaLnBrk="1" hangingPunct="1">
              <a:spcBef>
                <a:spcPct val="0"/>
              </a:spcBef>
              <a:buFontTx/>
              <a:buAutoNum type="arabicPeriod"/>
            </a:pPr>
            <a:r>
              <a:rPr lang="en-US" dirty="0" smtClean="0"/>
              <a:t>Openly and honestly address concerns and anxieties</a:t>
            </a:r>
          </a:p>
          <a:p>
            <a:pPr marL="228600" indent="-228600" eaLnBrk="1" hangingPunct="1">
              <a:spcBef>
                <a:spcPct val="0"/>
              </a:spcBef>
              <a:buFontTx/>
              <a:buAutoNum type="arabicPeriod"/>
            </a:pPr>
            <a:r>
              <a:rPr lang="en-US" dirty="0" smtClean="0"/>
              <a:t>Apply vision to all aspects of operations: trainings to performance reviews, etc.</a:t>
            </a:r>
          </a:p>
          <a:p>
            <a:pPr marL="228600" indent="-228600" eaLnBrk="1" hangingPunct="1">
              <a:spcBef>
                <a:spcPct val="0"/>
              </a:spcBef>
              <a:buFontTx/>
              <a:buAutoNum type="arabicPeriod"/>
            </a:pPr>
            <a:r>
              <a:rPr lang="en-US" dirty="0" smtClean="0"/>
              <a:t>Lead by example</a:t>
            </a:r>
          </a:p>
          <a:p>
            <a:pPr marL="228600" indent="-228600" eaLnBrk="1" hangingPunct="1">
              <a:spcBef>
                <a:spcPct val="0"/>
              </a:spcBef>
            </a:pPr>
            <a:r>
              <a:rPr lang="en-US" dirty="0" smtClean="0"/>
              <a:t>Step 5: Remove Obstacles: </a:t>
            </a:r>
          </a:p>
          <a:p>
            <a:pPr marL="228600" indent="-228600" eaLnBrk="1" hangingPunct="1">
              <a:spcBef>
                <a:spcPct val="0"/>
              </a:spcBef>
            </a:pPr>
            <a:r>
              <a:rPr lang="en-US" dirty="0" smtClean="0"/>
              <a:t>If you follow these steps and reach this point in the change process, you’ve been talking about the vision and building buy-in from all levels of the organization. But is anyone resisting?? Are there processes or structures that are getting in the way. </a:t>
            </a:r>
          </a:p>
          <a:p>
            <a:pPr marL="228600" indent="-228600" eaLnBrk="1" hangingPunct="1">
              <a:spcBef>
                <a:spcPct val="0"/>
              </a:spcBef>
            </a:pPr>
            <a:r>
              <a:rPr lang="en-US" dirty="0" smtClean="0"/>
              <a:t>What to do as leaders: </a:t>
            </a:r>
          </a:p>
          <a:p>
            <a:pPr marL="228600" indent="-228600" eaLnBrk="1" hangingPunct="1">
              <a:spcBef>
                <a:spcPct val="0"/>
              </a:spcBef>
              <a:buFontTx/>
              <a:buAutoNum type="arabicPeriod"/>
            </a:pPr>
            <a:r>
              <a:rPr lang="en-US" dirty="0" smtClean="0"/>
              <a:t>Identify the people who are resisting the change and help them see what’s needed.</a:t>
            </a:r>
          </a:p>
          <a:p>
            <a:pPr marL="228600" indent="-228600" eaLnBrk="1" hangingPunct="1">
              <a:spcBef>
                <a:spcPct val="0"/>
              </a:spcBef>
              <a:buFontTx/>
              <a:buAutoNum type="arabicPeriod"/>
            </a:pPr>
            <a:r>
              <a:rPr lang="en-US" dirty="0" smtClean="0"/>
              <a:t>Recognize and reward people for making change happen</a:t>
            </a:r>
          </a:p>
          <a:p>
            <a:pPr marL="228600" indent="-228600" eaLnBrk="1" hangingPunct="1">
              <a:spcBef>
                <a:spcPct val="0"/>
              </a:spcBef>
              <a:buFontTx/>
              <a:buAutoNum type="arabicPeriod"/>
            </a:pPr>
            <a:r>
              <a:rPr lang="en-US" dirty="0" smtClean="0"/>
              <a:t>Take action to quickly remove barriers</a:t>
            </a:r>
          </a:p>
          <a:p>
            <a:pPr marL="228600" indent="-228600" eaLnBrk="1" hangingPunct="1">
              <a:spcBef>
                <a:spcPct val="0"/>
              </a:spcBef>
              <a:buFontTx/>
              <a:buAutoNum type="arabicPeriod"/>
            </a:pPr>
            <a:endParaRPr lang="en-US" dirty="0" smtClean="0"/>
          </a:p>
          <a:p>
            <a:pPr marL="228600" indent="-228600" eaLnBrk="1" hangingPunct="1">
              <a:spcBef>
                <a:spcPct val="0"/>
              </a:spcBef>
            </a:pPr>
            <a:r>
              <a:rPr lang="en-US" dirty="0" smtClean="0"/>
              <a:t>Step 6: Create Short Term Wins: </a:t>
            </a:r>
          </a:p>
          <a:p>
            <a:pPr marL="228600" indent="-228600" eaLnBrk="1" hangingPunct="1">
              <a:spcBef>
                <a:spcPct val="0"/>
              </a:spcBef>
            </a:pPr>
            <a:r>
              <a:rPr lang="en-US" dirty="0" smtClean="0"/>
              <a:t>Nothing motivates more than success. Within a short time frame you’ll wan to have results that your staff can see. </a:t>
            </a:r>
          </a:p>
          <a:p>
            <a:pPr marL="228600" indent="-228600" eaLnBrk="1" hangingPunct="1">
              <a:spcBef>
                <a:spcPct val="0"/>
              </a:spcBef>
            </a:pPr>
            <a:r>
              <a:rPr lang="en-US" dirty="0" smtClean="0"/>
              <a:t>What to do as leaders:</a:t>
            </a:r>
          </a:p>
          <a:p>
            <a:pPr marL="228600" indent="-228600" eaLnBrk="1" hangingPunct="1">
              <a:spcBef>
                <a:spcPct val="0"/>
              </a:spcBef>
              <a:buFontTx/>
              <a:buAutoNum type="arabicPeriod"/>
            </a:pPr>
            <a:r>
              <a:rPr lang="en-US" dirty="0" smtClean="0"/>
              <a:t>Create short term targets that are achievable</a:t>
            </a:r>
          </a:p>
          <a:p>
            <a:pPr marL="228600" indent="-228600" eaLnBrk="1" hangingPunct="1">
              <a:spcBef>
                <a:spcPct val="0"/>
              </a:spcBef>
              <a:buFontTx/>
              <a:buAutoNum type="arabicPeriod"/>
            </a:pPr>
            <a:endParaRPr lang="en-US" dirty="0" smtClean="0"/>
          </a:p>
          <a:p>
            <a:pPr marL="228600" indent="-228600" eaLnBrk="1" hangingPunct="1">
              <a:spcBef>
                <a:spcPct val="0"/>
              </a:spcBef>
            </a:pPr>
            <a:r>
              <a:rPr lang="en-US" dirty="0" smtClean="0"/>
              <a:t>Step 7: Build on the Change: </a:t>
            </a:r>
          </a:p>
          <a:p>
            <a:pPr marL="228600" indent="-228600" eaLnBrk="1" hangingPunct="1">
              <a:spcBef>
                <a:spcPct val="0"/>
              </a:spcBef>
            </a:pPr>
            <a:r>
              <a:rPr lang="en-US" dirty="0" smtClean="0"/>
              <a:t>Kotter argues that many change projects fail because victory is declared too early. Real change runs deep. </a:t>
            </a:r>
          </a:p>
          <a:p>
            <a:pPr marL="228600" indent="-228600" eaLnBrk="1" hangingPunct="1">
              <a:spcBef>
                <a:spcPct val="0"/>
              </a:spcBef>
            </a:pPr>
            <a:r>
              <a:rPr lang="en-US" dirty="0" smtClean="0"/>
              <a:t>What to do as leaders:</a:t>
            </a:r>
          </a:p>
          <a:p>
            <a:pPr marL="228600" indent="-228600" eaLnBrk="1" hangingPunct="1">
              <a:spcBef>
                <a:spcPct val="0"/>
              </a:spcBef>
              <a:buFontTx/>
              <a:buAutoNum type="arabicPeriod"/>
            </a:pPr>
            <a:r>
              <a:rPr lang="en-US" dirty="0" smtClean="0"/>
              <a:t>After every win analyze what went right and what needs improving</a:t>
            </a:r>
          </a:p>
          <a:p>
            <a:pPr marL="228600" indent="-228600" eaLnBrk="1" hangingPunct="1">
              <a:spcBef>
                <a:spcPct val="0"/>
              </a:spcBef>
              <a:buFontTx/>
              <a:buAutoNum type="arabicPeriod"/>
            </a:pPr>
            <a:r>
              <a:rPr lang="en-US" dirty="0" smtClean="0"/>
              <a:t>Set goals to continue building on the momentum achieved. </a:t>
            </a:r>
          </a:p>
          <a:p>
            <a:pPr marL="228600" indent="-228600" eaLnBrk="1" hangingPunct="1">
              <a:spcBef>
                <a:spcPct val="0"/>
              </a:spcBef>
            </a:pPr>
            <a:endParaRPr lang="en-US" dirty="0" smtClean="0"/>
          </a:p>
          <a:p>
            <a:pPr marL="228600" indent="-228600" eaLnBrk="1" hangingPunct="1">
              <a:spcBef>
                <a:spcPct val="0"/>
              </a:spcBef>
            </a:pPr>
            <a:r>
              <a:rPr lang="en-US" dirty="0" smtClean="0"/>
              <a:t>Step 8: Anchor the Change in Corporate Culture: </a:t>
            </a:r>
          </a:p>
          <a:p>
            <a:pPr marL="228600" indent="-228600" eaLnBrk="1" hangingPunct="1">
              <a:spcBef>
                <a:spcPct val="0"/>
              </a:spcBef>
            </a:pPr>
            <a:r>
              <a:rPr lang="en-US" dirty="0" smtClean="0"/>
              <a:t>To make change stick it should become part of the core of the organization. </a:t>
            </a:r>
          </a:p>
          <a:p>
            <a:pPr marL="228600" indent="-228600" eaLnBrk="1" hangingPunct="1">
              <a:spcBef>
                <a:spcPct val="0"/>
              </a:spcBef>
            </a:pPr>
            <a:r>
              <a:rPr lang="en-US" dirty="0" smtClean="0"/>
              <a:t>What to do:</a:t>
            </a:r>
          </a:p>
          <a:p>
            <a:pPr marL="228600" indent="-228600" eaLnBrk="1" hangingPunct="1">
              <a:spcBef>
                <a:spcPct val="0"/>
              </a:spcBef>
              <a:buFontTx/>
              <a:buAutoNum type="arabicPeriod"/>
            </a:pPr>
            <a:r>
              <a:rPr lang="en-US" dirty="0" smtClean="0"/>
              <a:t>Talk about progress every chance</a:t>
            </a:r>
          </a:p>
          <a:p>
            <a:pPr marL="228600" indent="-228600" eaLnBrk="1" hangingPunct="1">
              <a:spcBef>
                <a:spcPct val="0"/>
              </a:spcBef>
              <a:buFontTx/>
              <a:buAutoNum type="arabicPeriod"/>
            </a:pPr>
            <a:r>
              <a:rPr lang="en-US" dirty="0" smtClean="0"/>
              <a:t>Publicly recognize key members of original change coalition</a:t>
            </a:r>
          </a:p>
          <a:p>
            <a:pPr marL="228600" indent="-228600" eaLnBrk="1" hangingPunct="1">
              <a:spcBef>
                <a:spcPct val="0"/>
              </a:spcBef>
              <a:buFontTx/>
              <a:buAutoNum type="arabicPeriod"/>
            </a:pPr>
            <a:r>
              <a:rPr lang="en-US" dirty="0" smtClean="0"/>
              <a:t>Create plans to replace key leaders of change as they move on</a:t>
            </a:r>
          </a:p>
          <a:p>
            <a:pPr marL="228600" indent="-228600" eaLnBrk="1" hangingPunct="1">
              <a:spcBef>
                <a:spcPct val="0"/>
              </a:spcBef>
              <a:buFontTx/>
              <a:buAutoNum type="arabicPeriod"/>
            </a:pPr>
            <a:endParaRPr lang="en-US" dirty="0"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3A62F-CBDE-45A1-97CC-5AA24D1BFC78}" type="slidenum">
              <a:rPr lang="en-US" smtClean="0">
                <a:cs typeface="Arial" charset="0"/>
              </a:rPr>
              <a:pPr fontAlgn="base">
                <a:spcBef>
                  <a:spcPct val="0"/>
                </a:spcBef>
                <a:spcAft>
                  <a:spcPct val="0"/>
                </a:spcAft>
                <a:defRPr/>
              </a:pPr>
              <a:t>27</a:t>
            </a:fld>
            <a:endParaRPr lang="en-US" dirty="0"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37CAD2-B583-4319-94A4-637BA42D9078}"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37CAD2-B583-4319-94A4-637BA42D9078}"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are our Learning Objectives today….</a:t>
            </a:r>
          </a:p>
          <a:p>
            <a:pPr eaLnBrk="1" hangingPunct="1">
              <a:spcBef>
                <a:spcPct val="0"/>
              </a:spcBef>
            </a:pPr>
            <a:endParaRPr lang="en-US" dirty="0" smtClean="0"/>
          </a:p>
          <a:p>
            <a:pPr eaLnBrk="1" hangingPunct="1">
              <a:spcBef>
                <a:spcPct val="0"/>
              </a:spcBef>
            </a:pPr>
            <a:r>
              <a:rPr lang="en-US" dirty="0" smtClean="0"/>
              <a:t>At the end of this webinar, participants will be able to….</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E691CF-15A9-4B2C-826C-027DE0DF8393}" type="slidenum">
              <a:rPr lang="en-US" smtClean="0">
                <a:cs typeface="Arial" charset="0"/>
              </a:rPr>
              <a:pPr fontAlgn="base">
                <a:spcBef>
                  <a:spcPct val="0"/>
                </a:spcBef>
                <a:spcAft>
                  <a:spcPct val="0"/>
                </a:spcAft>
                <a:defRPr/>
              </a:pPr>
              <a:t>3</a:t>
            </a:fld>
            <a:endParaRPr lang="en-US" dirty="0"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37CAD2-B583-4319-94A4-637BA42D9078}"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37CAD2-B583-4319-94A4-637BA42D9078}"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37CAD2-B583-4319-94A4-637BA42D9078}"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37CAD2-B583-4319-94A4-637BA42D9078}"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Now onto the Second model: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5 Practices of Exemplary Leadership was developed based on the work of James Kouzes and Barry Posner.</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5 Practices resulted from an intensive research project to determine leadership competencies that are essential to getting extraordinary things done in organizations.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Kouzes and Posner collected thousands of “Personal Best” stories-true experiences people recalled when asked to think of a peak leadership experience.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Despite differences in individuals’ stories their “Personal Best” Leadership Experiences revealed similar patterns of behavior. The study found that when people are at their best they….</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Tx/>
              <a:buAutoNum type="arabicPeriod"/>
              <a:defRPr/>
            </a:pPr>
            <a:r>
              <a:rPr lang="en-US" dirty="0" smtClean="0"/>
              <a:t>Model the Way</a:t>
            </a:r>
          </a:p>
          <a:p>
            <a:pPr marL="228600" indent="-228600" eaLnBrk="1" fontAlgn="auto" hangingPunct="1">
              <a:spcBef>
                <a:spcPts val="0"/>
              </a:spcBef>
              <a:spcAft>
                <a:spcPts val="0"/>
              </a:spcAft>
              <a:buFontTx/>
              <a:buAutoNum type="arabicPeriod"/>
              <a:defRPr/>
            </a:pPr>
            <a:r>
              <a:rPr lang="en-US" dirty="0" smtClean="0"/>
              <a:t>Inspire a Shared Vision</a:t>
            </a:r>
          </a:p>
          <a:p>
            <a:pPr marL="228600" indent="-228600" eaLnBrk="1" fontAlgn="auto" hangingPunct="1">
              <a:spcBef>
                <a:spcPts val="0"/>
              </a:spcBef>
              <a:spcAft>
                <a:spcPts val="0"/>
              </a:spcAft>
              <a:buFontTx/>
              <a:buAutoNum type="arabicPeriod"/>
              <a:defRPr/>
            </a:pPr>
            <a:r>
              <a:rPr lang="en-US" dirty="0" smtClean="0"/>
              <a:t>Challenge the processs</a:t>
            </a:r>
          </a:p>
          <a:p>
            <a:pPr marL="228600" indent="-228600" eaLnBrk="1" fontAlgn="auto" hangingPunct="1">
              <a:spcBef>
                <a:spcPts val="0"/>
              </a:spcBef>
              <a:spcAft>
                <a:spcPts val="0"/>
              </a:spcAft>
              <a:buFontTx/>
              <a:buAutoNum type="arabicPeriod"/>
              <a:defRPr/>
            </a:pPr>
            <a:r>
              <a:rPr lang="en-US" dirty="0" smtClean="0"/>
              <a:t>Enable others to Act</a:t>
            </a:r>
          </a:p>
          <a:p>
            <a:pPr marL="228600" indent="-228600" eaLnBrk="1" fontAlgn="auto" hangingPunct="1">
              <a:spcBef>
                <a:spcPts val="0"/>
              </a:spcBef>
              <a:spcAft>
                <a:spcPts val="0"/>
              </a:spcAft>
              <a:buFontTx/>
              <a:buAutoNum type="arabicPeriod"/>
              <a:defRPr/>
            </a:pPr>
            <a:r>
              <a:rPr lang="en-US" dirty="0" smtClean="0"/>
              <a:t>Encourage the Heart</a:t>
            </a:r>
          </a:p>
          <a:p>
            <a:pPr marL="228600" indent="-228600" eaLnBrk="1" fontAlgn="auto" hangingPunct="1">
              <a:spcBef>
                <a:spcPts val="0"/>
              </a:spcBef>
              <a:spcAft>
                <a:spcPts val="0"/>
              </a:spcAft>
              <a:buFontTx/>
              <a:buAutoNum type="arabicPeriod"/>
              <a:defRPr/>
            </a:pPr>
            <a:endParaRPr lang="en-US" dirty="0" smtClean="0"/>
          </a:p>
          <a:p>
            <a:pPr marL="228600" indent="-228600" eaLnBrk="1" fontAlgn="auto" hangingPunct="1">
              <a:spcBef>
                <a:spcPts val="0"/>
              </a:spcBef>
              <a:spcAft>
                <a:spcPts val="0"/>
              </a:spcAft>
              <a:defRPr/>
            </a:pPr>
            <a:r>
              <a:rPr lang="en-US" dirty="0" smtClean="0"/>
              <a:t>In Model the Way: Exemplary leaders stand up for beliefs, live by their values; their behavior earns them the respect of their constituents to build credibility. </a:t>
            </a:r>
          </a:p>
          <a:p>
            <a:pPr marL="228600" indent="-228600" eaLnBrk="1" fontAlgn="auto" hangingPunct="1">
              <a:spcBef>
                <a:spcPts val="0"/>
              </a:spcBef>
              <a:spcAft>
                <a:spcPts val="0"/>
              </a:spcAft>
              <a:defRPr/>
            </a:pPr>
            <a:r>
              <a:rPr lang="en-US" dirty="0" smtClean="0"/>
              <a:t>In Inspire A Shared Vision: Exemplary leaders envision the future by imagining exciting and enabling possibilities. Dialogue, share dreams and learn about their team members dreams, hopes and aspirations. Communicate passion through vivid language and expressive style.</a:t>
            </a:r>
          </a:p>
          <a:p>
            <a:pPr marL="228600" indent="-228600" eaLnBrk="1" fontAlgn="auto" hangingPunct="1">
              <a:spcBef>
                <a:spcPts val="0"/>
              </a:spcBef>
              <a:spcAft>
                <a:spcPts val="0"/>
              </a:spcAft>
              <a:defRPr/>
            </a:pPr>
            <a:r>
              <a:rPr lang="en-US" dirty="0" smtClean="0"/>
              <a:t>In Challenge the Process: Exemplary leaders welcomes opportunities to test their abilities; look for innovative ways to improve work and their organization. They experiment and take risks.</a:t>
            </a:r>
          </a:p>
          <a:p>
            <a:pPr marL="228600" indent="-228600" eaLnBrk="1" fontAlgn="auto" hangingPunct="1">
              <a:spcBef>
                <a:spcPts val="0"/>
              </a:spcBef>
              <a:spcAft>
                <a:spcPts val="0"/>
              </a:spcAft>
              <a:defRPr/>
            </a:pPr>
            <a:r>
              <a:rPr lang="en-US" dirty="0" smtClean="0"/>
              <a:t>In Enabling others to Act: Exemplary leaders know they can’t do it alone. Foster collaboration by building trust and facilitating relationships. They nurture self esteem in others and make them feel strong and capable.Build teams with spirit, cohesion and true sense of community. </a:t>
            </a:r>
          </a:p>
          <a:p>
            <a:pPr marL="228600" indent="-228600" eaLnBrk="1" fontAlgn="auto" hangingPunct="1">
              <a:spcBef>
                <a:spcPts val="0"/>
              </a:spcBef>
              <a:spcAft>
                <a:spcPts val="0"/>
              </a:spcAft>
              <a:defRPr/>
            </a:pPr>
            <a:r>
              <a:rPr lang="en-US" dirty="0" smtClean="0"/>
              <a:t>Lastly, in Encourage the Heart: Exemplary leaders inspire others with courage and hope. Show genuine appreciation for individual excellence. Expect the best of people. Leaders make everyone feel like everyday heroes. </a:t>
            </a:r>
          </a:p>
          <a:p>
            <a:pPr marL="228600" indent="-228600" eaLnBrk="1" fontAlgn="auto" hangingPunct="1">
              <a:spcBef>
                <a:spcPts val="0"/>
              </a:spcBef>
              <a:spcAft>
                <a:spcPts val="0"/>
              </a:spcAft>
              <a:defRPr/>
            </a:pPr>
            <a:endParaRPr lang="en-US" dirty="0"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35D132-6022-45BE-8ADD-480FFC6560A5}" type="slidenum">
              <a:rPr lang="en-US" smtClean="0">
                <a:cs typeface="Arial" charset="0"/>
              </a:rPr>
              <a:pPr fontAlgn="base">
                <a:spcBef>
                  <a:spcPct val="0"/>
                </a:spcBef>
                <a:spcAft>
                  <a:spcPct val="0"/>
                </a:spcAft>
                <a:defRPr/>
              </a:pPr>
              <a:t>36</a:t>
            </a:fld>
            <a:endParaRPr lang="en-US" dirty="0"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37CAD2-B583-4319-94A4-637BA42D9078}" type="slidenum">
              <a:rPr lang="en-US" smtClean="0"/>
              <a:pPr>
                <a:defRPr/>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37CAD2-B583-4319-94A4-637BA42D9078}" type="slidenum">
              <a:rPr lang="en-US" smtClean="0"/>
              <a:pPr>
                <a:defRPr/>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In Successful Transformations…the key leadership strategies include…</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Tx/>
              <a:buAutoNum type="arabicPeriod"/>
              <a:defRPr/>
            </a:pPr>
            <a:r>
              <a:rPr lang="en-US" dirty="0" smtClean="0"/>
              <a:t>Leaders building a guiding team powerful enough to guide big change. Those in position to guide change must show behavior that is trustful and shows enthusiasm and commitment. Leaders model the trust and teamwork needed so that the team operates with trust, emotional commitment and teamwork needed to do the job. Ex) Use New employee orientation to compellingly show what the organization really cares about</a:t>
            </a:r>
          </a:p>
          <a:p>
            <a:pPr marL="228600" indent="-228600" eaLnBrk="1" fontAlgn="auto" hangingPunct="1">
              <a:spcBef>
                <a:spcPts val="0"/>
              </a:spcBef>
              <a:spcAft>
                <a:spcPts val="0"/>
              </a:spcAft>
              <a:buFontTx/>
              <a:buAutoNum type="arabicPeriod"/>
              <a:defRPr/>
            </a:pPr>
            <a:endParaRPr lang="en-US" dirty="0" smtClean="0"/>
          </a:p>
          <a:p>
            <a:pPr marL="228600" indent="-228600" eaLnBrk="1" fontAlgn="auto" hangingPunct="1">
              <a:spcBef>
                <a:spcPts val="0"/>
              </a:spcBef>
              <a:spcAft>
                <a:spcPts val="0"/>
              </a:spcAft>
              <a:buFontTx/>
              <a:buAutoNum type="arabicPeriod"/>
              <a:defRPr/>
            </a:pPr>
            <a:r>
              <a:rPr lang="en-US" dirty="0" smtClean="0"/>
              <a:t>A guiding team develops the right vision for the change effort: Without a good vision you’ll never get the energy needed to sustain a transformation</a:t>
            </a:r>
          </a:p>
          <a:p>
            <a:pPr marL="228600" indent="-228600" eaLnBrk="1" fontAlgn="auto" hangingPunct="1">
              <a:spcBef>
                <a:spcPts val="0"/>
              </a:spcBef>
              <a:spcAft>
                <a:spcPts val="0"/>
              </a:spcAft>
              <a:buFontTx/>
              <a:buAutoNum type="arabicPeriod"/>
              <a:defRPr/>
            </a:pPr>
            <a:endParaRPr lang="en-US" dirty="0" smtClean="0"/>
          </a:p>
          <a:p>
            <a:pPr marL="228600" indent="-228600" eaLnBrk="1" fontAlgn="auto" hangingPunct="1">
              <a:spcBef>
                <a:spcPts val="0"/>
              </a:spcBef>
              <a:spcAft>
                <a:spcPts val="0"/>
              </a:spcAft>
              <a:buFontTx/>
              <a:buAutoNum type="arabicPeriod"/>
              <a:defRPr/>
            </a:pPr>
            <a:r>
              <a:rPr lang="en-US" dirty="0" smtClean="0"/>
              <a:t>Create a pattern of winning that attracts people who want to be allied with a successful venture. Carefully select initial projects  for fast enough success to win over cynics. Wins provides momentum and credibility to the effort. The more visible the wins, the more they help the change process.  Ex) bullentin boards, web-based</a:t>
            </a:r>
          </a:p>
          <a:p>
            <a:pPr marL="228600" indent="-228600" eaLnBrk="1" fontAlgn="auto" hangingPunct="1">
              <a:spcBef>
                <a:spcPts val="0"/>
              </a:spcBef>
              <a:spcAft>
                <a:spcPts val="0"/>
              </a:spcAft>
              <a:buFontTx/>
              <a:buAutoNum type="arabicPeriod"/>
              <a:defRPr/>
            </a:pPr>
            <a:endParaRPr lang="en-US" dirty="0" smtClean="0"/>
          </a:p>
          <a:p>
            <a:pPr marL="228600" indent="-228600" eaLnBrk="1" fontAlgn="auto" hangingPunct="1">
              <a:spcBef>
                <a:spcPts val="0"/>
              </a:spcBef>
              <a:spcAft>
                <a:spcPts val="0"/>
              </a:spcAft>
              <a:buFontTx/>
              <a:buAutoNum type="arabicPeriod"/>
              <a:defRPr/>
            </a:pPr>
            <a:r>
              <a:rPr lang="en-US" dirty="0" smtClean="0"/>
              <a:t>Strengthen and develop others by sharing power and information and by giving others visibility and credit. Through coaching, develop competence. </a:t>
            </a:r>
          </a:p>
          <a:p>
            <a:pPr marL="228600" indent="-228600" eaLnBrk="1" fontAlgn="auto" hangingPunct="1">
              <a:spcBef>
                <a:spcPts val="0"/>
              </a:spcBef>
              <a:spcAft>
                <a:spcPts val="0"/>
              </a:spcAft>
              <a:buFontTx/>
              <a:buAutoNum type="arabicPeriod"/>
              <a:defRPr/>
            </a:pPr>
            <a:endParaRPr lang="en-US" dirty="0" smtClean="0"/>
          </a:p>
          <a:p>
            <a:pPr marL="228600" indent="-228600" eaLnBrk="1" fontAlgn="auto" hangingPunct="1">
              <a:spcBef>
                <a:spcPts val="0"/>
              </a:spcBef>
              <a:spcAft>
                <a:spcPts val="0"/>
              </a:spcAft>
              <a:buFontTx/>
              <a:buAutoNum type="arabicPeriod"/>
              <a:defRPr/>
            </a:pPr>
            <a:r>
              <a:rPr lang="en-US" dirty="0" smtClean="0"/>
              <a:t>Structure situations so that people can take risks to deal with bureaucratic and political problems</a:t>
            </a:r>
          </a:p>
          <a:p>
            <a:pPr marL="228600" indent="-228600" eaLnBrk="1" fontAlgn="auto" hangingPunct="1">
              <a:spcBef>
                <a:spcPts val="0"/>
              </a:spcBef>
              <a:spcAft>
                <a:spcPts val="0"/>
              </a:spcAft>
              <a:buFontTx/>
              <a:buAutoNum type="arabicPeriod"/>
              <a:defRPr/>
            </a:pPr>
            <a:endParaRPr lang="en-US" dirty="0" smtClean="0"/>
          </a:p>
          <a:p>
            <a:pPr marL="228600" indent="-228600" eaLnBrk="1" fontAlgn="auto" hangingPunct="1">
              <a:spcBef>
                <a:spcPts val="0"/>
              </a:spcBef>
              <a:spcAft>
                <a:spcPts val="0"/>
              </a:spcAft>
              <a:buFontTx/>
              <a:buAutoNum type="arabicPeriod"/>
              <a:defRPr/>
            </a:pPr>
            <a:r>
              <a:rPr lang="en-US" dirty="0" smtClean="0"/>
              <a:t>Lastly, Create rewards systems that are congruent with the direction of the needed change. </a:t>
            </a:r>
          </a:p>
          <a:p>
            <a:pPr marL="228600" indent="-228600" eaLnBrk="1" fontAlgn="auto" hangingPunct="1">
              <a:spcBef>
                <a:spcPts val="0"/>
              </a:spcBef>
              <a:spcAft>
                <a:spcPts val="0"/>
              </a:spcAft>
              <a:defRPr/>
            </a:pPr>
            <a:endParaRPr lang="en-US" dirty="0" smtClean="0"/>
          </a:p>
          <a:p>
            <a:pPr marL="228600" indent="-228600" eaLnBrk="1" fontAlgn="auto" hangingPunct="1">
              <a:spcBef>
                <a:spcPts val="0"/>
              </a:spcBef>
              <a:spcAft>
                <a:spcPts val="0"/>
              </a:spcAft>
              <a:defRPr/>
            </a:pPr>
            <a:endParaRPr lang="en-US" dirty="0"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A14DA4-3506-41B3-BF30-7365EF77FF70}" type="slidenum">
              <a:rPr lang="en-US" smtClean="0">
                <a:cs typeface="Arial" charset="0"/>
              </a:rPr>
              <a:pPr fontAlgn="base">
                <a:spcBef>
                  <a:spcPct val="0"/>
                </a:spcBef>
                <a:spcAft>
                  <a:spcPct val="0"/>
                </a:spcAft>
                <a:defRPr/>
              </a:pPr>
              <a:t>46</a:t>
            </a:fld>
            <a:endParaRPr lang="en-US" dirty="0"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5CB2FDF-DEA6-4C19-858A-F138A957C06E}" type="slidenum">
              <a:rPr lang="en-US" smtClean="0"/>
              <a:pPr>
                <a:defRPr/>
              </a:pPr>
              <a:t>47</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6D2F42CB-B375-4734-B872-18357C614A27}" type="slidenum">
              <a:rPr lang="en-US" smtClean="0"/>
              <a:pPr>
                <a:defRPr/>
              </a:pPr>
              <a:t>49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The Department of Behavioral Health and Intellectual Disability Services System in Philadelphia has been transforming for the last several years.</a:t>
            </a:r>
          </a:p>
          <a:p>
            <a:pPr eaLnBrk="1" hangingPunct="1">
              <a:spcBef>
                <a:spcPct val="0"/>
              </a:spcBef>
            </a:pPr>
            <a:endParaRPr lang="en-US" dirty="0" smtClean="0"/>
          </a:p>
          <a:p>
            <a:pPr eaLnBrk="1" hangingPunct="1">
              <a:spcBef>
                <a:spcPct val="0"/>
              </a:spcBef>
            </a:pPr>
            <a:r>
              <a:rPr lang="en-US" dirty="0" smtClean="0"/>
              <a:t>We have integrated our behavioral health and intellectual disability services into one comprehensive system and also transforming to a Recovery Oriented Systems of Care. </a:t>
            </a:r>
          </a:p>
          <a:p>
            <a:pPr eaLnBrk="1" hangingPunct="1">
              <a:spcBef>
                <a:spcPct val="0"/>
              </a:spcBef>
            </a:pPr>
            <a:endParaRPr lang="en-US" dirty="0" smtClean="0"/>
          </a:p>
          <a:p>
            <a:pPr eaLnBrk="1" hangingPunct="1">
              <a:spcBef>
                <a:spcPct val="0"/>
              </a:spcBef>
            </a:pPr>
            <a:r>
              <a:rPr lang="en-US" dirty="0" smtClean="0"/>
              <a:t>The Department also known as DBHIDS provides services through a network of community provider agencies while collaborating with cross systems such as the School District, Child Welfare, Judicial Systems and other stakeholders. </a:t>
            </a:r>
          </a:p>
          <a:p>
            <a:pPr eaLnBrk="1" hangingPunct="1">
              <a:spcBef>
                <a:spcPct val="0"/>
              </a:spcBef>
            </a:pPr>
            <a:endParaRPr lang="en-US" dirty="0" smtClean="0"/>
          </a:p>
          <a:p>
            <a:pPr eaLnBrk="1" hangingPunct="1">
              <a:spcBef>
                <a:spcPct val="0"/>
              </a:spcBef>
            </a:pPr>
            <a:r>
              <a:rPr lang="en-US" dirty="0" smtClean="0"/>
              <a:t>DBHIDS embrace and implement a vision of 1) Recovery 2) Resilience and 3) Self Determination</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7E973F-23CB-4752-A9CB-C42D84C81AE4}" type="slidenum">
              <a:rPr lang="en-US" smtClean="0">
                <a:cs typeface="Arial" charset="0"/>
              </a:rPr>
              <a:pPr fontAlgn="base">
                <a:spcBef>
                  <a:spcPct val="0"/>
                </a:spcBef>
                <a:spcAft>
                  <a:spcPct val="0"/>
                </a:spcAft>
                <a:defRPr/>
              </a:pPr>
              <a:t>4</a:t>
            </a:fld>
            <a:endParaRPr lang="en-US" dirty="0"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ROSC model</a:t>
            </a:r>
            <a:r>
              <a:rPr lang="en-US" baseline="0" dirty="0" smtClean="0"/>
              <a:t> of treatment, which is Recovery and Resilience Oriented System of Care…clinical treatment is just one of the resources members need to reintegrate successfully into the community…Primary focus is community life including family, housing, work, school, faith, etc. </a:t>
            </a:r>
          </a:p>
          <a:p>
            <a:endParaRPr lang="en-US" baseline="0" dirty="0" smtClean="0"/>
          </a:p>
          <a:p>
            <a:endParaRPr lang="en-US" baseline="0" dirty="0" smtClean="0"/>
          </a:p>
          <a:p>
            <a:r>
              <a:rPr lang="en-US" baseline="0" dirty="0" smtClean="0"/>
              <a:t>End of Presenter 1….</a:t>
            </a:r>
            <a:endParaRPr lang="en-US" dirty="0" smtClean="0"/>
          </a:p>
          <a:p>
            <a:endParaRPr lang="en-US" dirty="0"/>
          </a:p>
        </p:txBody>
      </p:sp>
      <p:sp>
        <p:nvSpPr>
          <p:cNvPr id="4" name="Slide Number Placeholder 3"/>
          <p:cNvSpPr>
            <a:spLocks noGrp="1"/>
          </p:cNvSpPr>
          <p:nvPr>
            <p:ph type="sldNum" sz="quarter" idx="10"/>
          </p:nvPr>
        </p:nvSpPr>
        <p:spPr/>
        <p:txBody>
          <a:bodyPr/>
          <a:lstStyle/>
          <a:p>
            <a:fld id="{7905B450-1ED5-4FED-9CAD-B034FCD9BADE}" type="slidenum">
              <a:rPr lang="en-US" smtClean="0"/>
              <a:pPr/>
              <a:t>5</a:t>
            </a:fld>
            <a:endParaRPr lang="en-US" dirty="0"/>
          </a:p>
        </p:txBody>
      </p:sp>
    </p:spTree>
    <p:extLst>
      <p:ext uri="{BB962C8B-B14F-4D97-AF65-F5344CB8AC3E}">
        <p14:creationId xmlns="" xmlns:p14="http://schemas.microsoft.com/office/powerpoint/2010/main" val="319572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ROSC model</a:t>
            </a:r>
            <a:r>
              <a:rPr lang="en-US" baseline="0" dirty="0" smtClean="0"/>
              <a:t> of treatment, which is Recovery and Resilience Oriented System of Care…clinical treatment is just one of the resources members need to reintegrate successfully into the community…Primary focus is community life including family, housing, work, school, faith, etc. </a:t>
            </a:r>
          </a:p>
          <a:p>
            <a:endParaRPr lang="en-US" baseline="0" dirty="0" smtClean="0"/>
          </a:p>
          <a:p>
            <a:endParaRPr lang="en-US" baseline="0" dirty="0" smtClean="0"/>
          </a:p>
          <a:p>
            <a:r>
              <a:rPr lang="en-US" baseline="0" dirty="0" smtClean="0"/>
              <a:t>End of Presenter 1….</a:t>
            </a:r>
            <a:endParaRPr lang="en-US" dirty="0" smtClean="0"/>
          </a:p>
          <a:p>
            <a:endParaRPr lang="en-US" dirty="0"/>
          </a:p>
        </p:txBody>
      </p:sp>
      <p:sp>
        <p:nvSpPr>
          <p:cNvPr id="4" name="Slide Number Placeholder 3"/>
          <p:cNvSpPr>
            <a:spLocks noGrp="1"/>
          </p:cNvSpPr>
          <p:nvPr>
            <p:ph type="sldNum" sz="quarter" idx="10"/>
          </p:nvPr>
        </p:nvSpPr>
        <p:spPr/>
        <p:txBody>
          <a:bodyPr/>
          <a:lstStyle/>
          <a:p>
            <a:fld id="{7905B450-1ED5-4FED-9CAD-B034FCD9BADE}" type="slidenum">
              <a:rPr lang="en-US" smtClean="0"/>
              <a:pPr/>
              <a:t>6</a:t>
            </a:fld>
            <a:endParaRPr lang="en-US" dirty="0"/>
          </a:p>
        </p:txBody>
      </p:sp>
    </p:spTree>
    <p:extLst>
      <p:ext uri="{BB962C8B-B14F-4D97-AF65-F5344CB8AC3E}">
        <p14:creationId xmlns="" xmlns:p14="http://schemas.microsoft.com/office/powerpoint/2010/main" val="319572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With the Department’s transformation we have sought to align concepts, practice and context. Therefore during this transformation period, we have developed the Practice Guidelines. </a:t>
            </a:r>
          </a:p>
          <a:p>
            <a:pPr eaLnBrk="1" hangingPunct="1">
              <a:spcBef>
                <a:spcPct val="0"/>
              </a:spcBef>
            </a:pPr>
            <a:endParaRPr lang="en-US" dirty="0" smtClean="0"/>
          </a:p>
          <a:p>
            <a:pPr eaLnBrk="1" hangingPunct="1">
              <a:spcBef>
                <a:spcPct val="0"/>
              </a:spcBef>
            </a:pPr>
            <a:r>
              <a:rPr lang="en-US" dirty="0" smtClean="0"/>
              <a:t>Together people in recovery, their family members, treatment providers, advocates, and system administrators have developed a shared vision: that includes 10 core values, 4 domains and 7 goals.</a:t>
            </a:r>
          </a:p>
          <a:p>
            <a:pPr eaLnBrk="1" hangingPunct="1">
              <a:spcBef>
                <a:spcPct val="0"/>
              </a:spcBef>
            </a:pPr>
            <a:endParaRPr lang="en-US" dirty="0" smtClean="0"/>
          </a:p>
          <a:p>
            <a:pPr eaLnBrk="1" hangingPunct="1">
              <a:spcBef>
                <a:spcPct val="0"/>
              </a:spcBef>
            </a:pPr>
            <a:r>
              <a:rPr lang="en-US" dirty="0" smtClean="0"/>
              <a:t>These Practice Guidelines were developed to help providers implement services and supports that promote resilience, recovery and wellness in children youth, adults and families. </a:t>
            </a:r>
          </a:p>
          <a:p>
            <a:pPr eaLnBrk="1" hangingPunct="1">
              <a:spcBef>
                <a:spcPct val="0"/>
              </a:spcBef>
            </a:pPr>
            <a:endParaRPr lang="en-US" dirty="0" smtClean="0"/>
          </a:p>
          <a:p>
            <a:pPr eaLnBrk="1" hangingPunct="1">
              <a:spcBef>
                <a:spcPct val="0"/>
              </a:spcBef>
            </a:pPr>
            <a:r>
              <a:rPr lang="en-US" dirty="0" smtClean="0"/>
              <a:t>Please refer to our website listed below for additional information on the Department’s Practice Guidelines. </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354FE2-FAC4-4D37-B327-42FF52CB7A0C}" type="slidenum">
              <a:rPr lang="en-US" smtClean="0">
                <a:cs typeface="Arial" charset="0"/>
              </a:rPr>
              <a:pPr fontAlgn="base">
                <a:spcBef>
                  <a:spcPct val="0"/>
                </a:spcBef>
                <a:spcAft>
                  <a:spcPct val="0"/>
                </a:spcAft>
                <a:defRPr/>
              </a:pPr>
              <a:t>7</a:t>
            </a:fld>
            <a:endParaRPr lang="en-US" dirty="0"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With the goal being systematic and lasting change….this conceptual framework guided the transformation process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Conscious efforts were made to think about </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Tx/>
              <a:buAutoNum type="arabicPeriod"/>
              <a:defRPr/>
            </a:pPr>
            <a:r>
              <a:rPr lang="en-US" dirty="0" smtClean="0"/>
              <a:t>How we want thinking to change</a:t>
            </a:r>
          </a:p>
          <a:p>
            <a:pPr marL="228600" indent="-228600" eaLnBrk="1" fontAlgn="auto" hangingPunct="1">
              <a:spcBef>
                <a:spcPts val="0"/>
              </a:spcBef>
              <a:spcAft>
                <a:spcPts val="0"/>
              </a:spcAft>
              <a:buFontTx/>
              <a:buAutoNum type="arabicPeriod"/>
              <a:defRPr/>
            </a:pPr>
            <a:r>
              <a:rPr lang="en-US" dirty="0" smtClean="0"/>
              <a:t>How we want people’s behaviors to change</a:t>
            </a:r>
          </a:p>
          <a:p>
            <a:pPr marL="228600" indent="-228600" eaLnBrk="1" fontAlgn="auto" hangingPunct="1">
              <a:spcBef>
                <a:spcPts val="0"/>
              </a:spcBef>
              <a:spcAft>
                <a:spcPts val="0"/>
              </a:spcAft>
              <a:buFontTx/>
              <a:buAutoNum type="arabicPeriod"/>
              <a:defRPr/>
            </a:pPr>
            <a:r>
              <a:rPr lang="en-US" dirty="0" smtClean="0"/>
              <a:t>How we want to change the policy, fiscal and administrative to support the behavior and thinking we would like to see in the system…</a:t>
            </a:r>
            <a:endParaRPr lang="en-US"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5C8C66-77E2-448A-B402-EBBD86A03FFC}" type="slidenum">
              <a:rPr lang="en-US" smtClean="0">
                <a:cs typeface="Arial" charset="0"/>
              </a:rPr>
              <a:pPr fontAlgn="base">
                <a:spcBef>
                  <a:spcPct val="0"/>
                </a:spcBef>
                <a:spcAft>
                  <a:spcPct val="0"/>
                </a:spcAft>
                <a:defRPr/>
              </a:pPr>
              <a:t>8</a:t>
            </a:fld>
            <a:endParaRPr lang="en-US" dirty="0"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Roland Lamb, Arthur Evans and William White wrote an article titled “The Role of Partnership in Recovery Oriented Systems of Care: The Philadelphia Experience.” In this article it was highlighted the stages of System Transformation in Philadelphia as experienced by treatment providers and DBHIDS Staff….</a:t>
            </a:r>
          </a:p>
          <a:p>
            <a:pPr eaLnBrk="1" hangingPunct="1">
              <a:spcBef>
                <a:spcPct val="0"/>
              </a:spcBef>
            </a:pPr>
            <a:endParaRPr lang="en-US" dirty="0" smtClean="0"/>
          </a:p>
          <a:p>
            <a:pPr eaLnBrk="1" hangingPunct="1">
              <a:spcBef>
                <a:spcPct val="0"/>
              </a:spcBef>
            </a:pPr>
            <a:r>
              <a:rPr lang="en-US" u="sng" dirty="0" smtClean="0"/>
              <a:t>In the Pre-Contemplation Stage: </a:t>
            </a:r>
          </a:p>
          <a:p>
            <a:pPr eaLnBrk="1" hangingPunct="1">
              <a:spcBef>
                <a:spcPct val="0"/>
              </a:spcBef>
            </a:pPr>
            <a:r>
              <a:rPr lang="en-US" dirty="0" smtClean="0"/>
              <a:t>The overall attitudes toward system transformation include “everything is fine,” treatment works, we just need more money to do more of what we are currently doing. </a:t>
            </a:r>
          </a:p>
          <a:p>
            <a:pPr eaLnBrk="1" hangingPunct="1">
              <a:spcBef>
                <a:spcPct val="0"/>
              </a:spcBef>
            </a:pPr>
            <a:r>
              <a:rPr lang="en-US" u="sng" dirty="0" smtClean="0"/>
              <a:t>In the Contemplation Stage: </a:t>
            </a:r>
          </a:p>
          <a:p>
            <a:pPr eaLnBrk="1" hangingPunct="1">
              <a:spcBef>
                <a:spcPct val="0"/>
              </a:spcBef>
            </a:pPr>
            <a:r>
              <a:rPr lang="en-US" dirty="0" smtClean="0"/>
              <a:t>The overall attitudes are “There are significant problems with the current design but obstacles to addressing them are insurmountable.”</a:t>
            </a:r>
          </a:p>
          <a:p>
            <a:pPr eaLnBrk="1" hangingPunct="1">
              <a:spcBef>
                <a:spcPct val="0"/>
              </a:spcBef>
            </a:pPr>
            <a:r>
              <a:rPr lang="en-US" u="sng" dirty="0" smtClean="0"/>
              <a:t>In the Preparation Stage: </a:t>
            </a:r>
          </a:p>
          <a:p>
            <a:pPr eaLnBrk="1" hangingPunct="1">
              <a:spcBef>
                <a:spcPct val="0"/>
              </a:spcBef>
            </a:pPr>
            <a:r>
              <a:rPr lang="en-US" dirty="0" smtClean="0"/>
              <a:t>Overall attitudes regarding the transformation include: “we have decided and are committed to making major changes in service philosophy and practices. Goals are set to begin within the coming year.</a:t>
            </a:r>
          </a:p>
          <a:p>
            <a:pPr eaLnBrk="1" hangingPunct="1">
              <a:spcBef>
                <a:spcPct val="0"/>
              </a:spcBef>
            </a:pPr>
            <a:r>
              <a:rPr lang="en-US" u="sng" dirty="0" smtClean="0"/>
              <a:t>In the Action Stage: </a:t>
            </a:r>
          </a:p>
          <a:p>
            <a:pPr eaLnBrk="1" hangingPunct="1">
              <a:spcBef>
                <a:spcPct val="0"/>
              </a:spcBef>
            </a:pPr>
            <a:r>
              <a:rPr lang="en-US" dirty="0" smtClean="0"/>
              <a:t>The overall attitudes include: “we are making the changes to service philosophy, policies and practices. Moving through superficial changes toward achievement of substantial changes. Many change related activities are continuing. The transition from old to new is variable, experienced as overwhelming, chaotic and exhilarating.</a:t>
            </a:r>
          </a:p>
          <a:p>
            <a:pPr eaLnBrk="1" hangingPunct="1">
              <a:spcBef>
                <a:spcPct val="0"/>
              </a:spcBef>
            </a:pPr>
            <a:r>
              <a:rPr lang="en-US" u="sng" dirty="0" smtClean="0"/>
              <a:t>In The final stage, Maintenance:</a:t>
            </a:r>
          </a:p>
          <a:p>
            <a:pPr eaLnBrk="1" hangingPunct="1">
              <a:spcBef>
                <a:spcPct val="0"/>
              </a:spcBef>
            </a:pPr>
            <a:r>
              <a:rPr lang="en-US" dirty="0" smtClean="0"/>
              <a:t>Overall attitudes “we have come a long way but still have to catch ourselves when we slide into old patterns of thinking and acting, particularly during periods of distress. </a:t>
            </a:r>
          </a:p>
          <a:p>
            <a:pPr eaLnBrk="1" hangingPunct="1">
              <a:spcBef>
                <a:spcPct val="0"/>
              </a:spcBef>
            </a:pPr>
            <a:endParaRPr lang="en-US" dirty="0" smtClean="0"/>
          </a:p>
          <a:p>
            <a:pPr eaLnBrk="1" hangingPunct="1">
              <a:spcBef>
                <a:spcPct val="0"/>
              </a:spcBef>
            </a:pPr>
            <a:r>
              <a:rPr lang="en-US" dirty="0" smtClean="0"/>
              <a:t>**It is not unusual for systems to cycle through these stages multiple times before achieving.** </a:t>
            </a:r>
          </a:p>
          <a:p>
            <a:pPr eaLnBrk="1" hangingPunct="1">
              <a:spcBef>
                <a:spcPct val="0"/>
              </a:spcBef>
            </a:pPr>
            <a:r>
              <a:rPr lang="en-US" u="sng" dirty="0" smtClean="0"/>
              <a:t> </a:t>
            </a:r>
          </a:p>
          <a:p>
            <a:pPr eaLnBrk="1" hangingPunct="1">
              <a:spcBef>
                <a:spcPct val="0"/>
              </a:spcBef>
            </a:pPr>
            <a:endParaRPr lang="en-US"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B103A2-8209-4852-951D-111EB40E5B78}" type="slidenum">
              <a:rPr lang="en-US" smtClean="0">
                <a:cs typeface="Arial" charset="0"/>
              </a:rPr>
              <a:pPr fontAlgn="base">
                <a:spcBef>
                  <a:spcPct val="0"/>
                </a:spcBef>
                <a:spcAft>
                  <a:spcPct val="0"/>
                </a:spcAft>
                <a:defRPr/>
              </a:pPr>
              <a:t>9</a:t>
            </a:fld>
            <a:endParaRPr lang="en-US"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9D29F391-FE84-48AD-B8B7-4F22464A4EF7}" type="datetimeFigureOut">
              <a:rPr lang="en-US"/>
              <a:pPr>
                <a:defRPr/>
              </a:pPr>
              <a:t>5/2/2012</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65C8192-3813-47F5-B6FB-16E9CD7B77A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1DE1B01-BEF7-4F1C-93CB-F2E9F1E79ED6}" type="datetimeFigureOut">
              <a:rPr lang="en-US"/>
              <a:pPr>
                <a:defRPr/>
              </a:pPr>
              <a:t>5/2/2012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4E76D85-D7C6-48F0-9222-9230B7C91DA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CC2A0321-DFCA-485C-BC7D-283B27B6FBEC}"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8992297D-6034-4507-84A7-0A56B0249339}" type="datetimeFigureOut">
              <a:rPr lang="en-US"/>
              <a:pPr>
                <a:defRPr/>
              </a:pPr>
              <a:t>5/2/2012</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in">
    <p:spTree>
      <p:nvGrpSpPr>
        <p:cNvPr id="1" name=""/>
        <p:cNvGrpSpPr/>
        <p:nvPr/>
      </p:nvGrpSpPr>
      <p:grpSpPr>
        <a:xfrm>
          <a:off x="0" y="0"/>
          <a:ext cx="0" cy="0"/>
          <a:chOff x="0" y="0"/>
          <a:chExt cx="0" cy="0"/>
        </a:xfrm>
      </p:grpSpPr>
      <p:pic>
        <p:nvPicPr>
          <p:cNvPr id="4" name="Picture 6" descr="short.gif"/>
          <p:cNvPicPr>
            <a:picLocks noChangeAspect="1"/>
          </p:cNvPicPr>
          <p:nvPr userDrawn="1"/>
        </p:nvPicPr>
        <p:blipFill>
          <a:blip r:embed="rId2" cstate="print"/>
          <a:srcRect/>
          <a:stretch>
            <a:fillRect/>
          </a:stretch>
        </p:blipFill>
        <p:spPr bwMode="auto">
          <a:xfrm>
            <a:off x="0" y="0"/>
            <a:ext cx="9144000" cy="4695825"/>
          </a:xfrm>
          <a:prstGeom prst="rect">
            <a:avLst/>
          </a:prstGeom>
          <a:noFill/>
          <a:ln w="9525">
            <a:noFill/>
            <a:miter lim="800000"/>
            <a:headEnd/>
            <a:tailEnd/>
          </a:ln>
        </p:spPr>
      </p:pic>
      <p:sp>
        <p:nvSpPr>
          <p:cNvPr id="13" name="Title 1"/>
          <p:cNvSpPr>
            <a:spLocks noGrp="1"/>
          </p:cNvSpPr>
          <p:nvPr>
            <p:ph type="ctrTitle"/>
          </p:nvPr>
        </p:nvSpPr>
        <p:spPr>
          <a:xfrm>
            <a:off x="609600" y="228600"/>
            <a:ext cx="7772400" cy="762000"/>
          </a:xfrm>
        </p:spPr>
        <p:txBody>
          <a:bodyPr>
            <a:normAutofit/>
            <a:scene3d>
              <a:camera prst="orthographicFront"/>
              <a:lightRig rig="soft" dir="t"/>
            </a:scene3d>
            <a:sp3d extrusionH="12700">
              <a:bevelT w="38100" h="38100" prst="coolSlant"/>
              <a:extrusionClr>
                <a:schemeClr val="bg2"/>
              </a:extrusionClr>
              <a:contourClr>
                <a:schemeClr val="bg1"/>
              </a:contourClr>
            </a:sp3d>
          </a:bodyPr>
          <a:lstStyle>
            <a:lvl1pPr>
              <a:defRPr kumimoji="0" lang="en-US" sz="3200" b="1" i="0" u="none" strike="noStrike" kern="1200" cap="none" spc="0" normalizeH="0" baseline="0" noProof="0" dirty="0">
                <a:ln>
                  <a:noFill/>
                </a:ln>
                <a:solidFill>
                  <a:schemeClr val="bg1"/>
                </a:solidFill>
                <a:effectLst/>
                <a:uLnTx/>
                <a:uFillTx/>
                <a:latin typeface="+mj-lt"/>
                <a:ea typeface="ＭＳ Ｐゴシック" charset="-128"/>
                <a:cs typeface="+mj-cs"/>
              </a:defRPr>
            </a:lvl1pPr>
          </a:lstStyle>
          <a:p>
            <a:pPr lvl="0"/>
            <a:r>
              <a:rPr lang="en-US" dirty="0" smtClean="0"/>
              <a:t>Click to edit Master title style</a:t>
            </a:r>
            <a:endParaRPr lang="en-US" dirty="0"/>
          </a:p>
        </p:txBody>
      </p:sp>
      <p:sp>
        <p:nvSpPr>
          <p:cNvPr id="14" name="Content Placeholder 2"/>
          <p:cNvSpPr>
            <a:spLocks noGrp="1"/>
          </p:cNvSpPr>
          <p:nvPr>
            <p:ph idx="13"/>
          </p:nvPr>
        </p:nvSpPr>
        <p:spPr>
          <a:xfrm>
            <a:off x="609600" y="1447800"/>
            <a:ext cx="8077200" cy="4678363"/>
          </a:xfrm>
        </p:spPr>
        <p:txBody>
          <a:bodyPr/>
          <a:lstStyle>
            <a:lvl1pPr marL="0" indent="0" algn="l" defTabSz="914400" rtl="0" eaLnBrk="1" latinLnBrk="0" hangingPunct="1">
              <a:spcBef>
                <a:spcPct val="20000"/>
              </a:spcBef>
              <a:spcAft>
                <a:spcPts val="600"/>
              </a:spcAft>
              <a:buClr>
                <a:srgbClr val="0F4E77"/>
              </a:buClr>
              <a:buSzPct val="110000"/>
              <a:buFont typeface="Calibri" pitchFamily="34" charset="0"/>
              <a:buChar char="»"/>
              <a:defRPr lang="en-US" sz="2800" kern="1200" dirty="0" smtClean="0">
                <a:solidFill>
                  <a:schemeClr val="tx1"/>
                </a:solidFill>
                <a:latin typeface="+mn-lt"/>
                <a:ea typeface="+mn-ea"/>
                <a:cs typeface="+mn-cs"/>
              </a:defRPr>
            </a:lvl1pPr>
            <a:lvl2pPr marL="574675" indent="-284163">
              <a:buClr>
                <a:srgbClr val="0F4E77"/>
              </a:buClr>
              <a:buSzPct val="100000"/>
              <a:buFont typeface="Calibri" pitchFamily="34" charset="0"/>
              <a:buChar char="◦"/>
              <a:defRPr sz="2500">
                <a:solidFill>
                  <a:schemeClr val="tx1"/>
                </a:solidFill>
              </a:defRPr>
            </a:lvl2pPr>
            <a:lvl3pPr marL="800100" indent="-228600">
              <a:buClr>
                <a:srgbClr val="0F4E77"/>
              </a:buClr>
              <a:buFont typeface="Calibri" pitchFamily="34" charset="0"/>
              <a:buChar cha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Date Placeholder 3"/>
          <p:cNvSpPr>
            <a:spLocks noGrp="1"/>
          </p:cNvSpPr>
          <p:nvPr>
            <p:ph type="dt" sz="half" idx="14"/>
          </p:nvPr>
        </p:nvSpPr>
        <p:spPr/>
        <p:txBody>
          <a:bodyPr/>
          <a:lstStyle>
            <a:lvl1pPr>
              <a:defRPr/>
            </a:lvl1pPr>
          </a:lstStyle>
          <a:p>
            <a:pPr>
              <a:defRPr/>
            </a:pPr>
            <a:fld id="{A33E3E9E-63AD-4882-93AA-30DC67322953}" type="datetime1">
              <a:rPr lang="en-US"/>
              <a:pPr>
                <a:defRPr/>
              </a:pPr>
              <a:t>5/2/2012</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BD583A63-0CC7-4680-97FF-F3DE62DFE9B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D2CE6E-E9B2-46B9-A5E4-26C2F81DEA98}" type="datetimeFigureOut">
              <a:rPr lang="en-US"/>
              <a:pPr>
                <a:defRPr/>
              </a:pPr>
              <a:t>5/2/2012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A50625DE-AB3D-4287-923E-D9966B81D16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fld id="{9E5EEFA9-2719-4A20-AC28-E9C2F8A3A906}" type="datetimeFigureOut">
              <a:rPr lang="en-US"/>
              <a:pPr>
                <a:defRPr/>
              </a:pPr>
              <a:t>5/2/2012</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66078D6-C07D-4933-84D3-1CFAE33C926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1556FC61-8CCD-4AFA-B485-ED9244C6A3D2}" type="datetimeFigureOut">
              <a:rPr lang="en-US"/>
              <a:pPr>
                <a:defRPr/>
              </a:pPr>
              <a:t>5/2/2012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7C7D0805-CEEA-4D59-8C33-6C7BAA11266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2FAC084D-10A2-4558-9606-0020F45360C5}" type="datetimeFigureOut">
              <a:rPr lang="en-US"/>
              <a:pPr>
                <a:defRPr/>
              </a:pPr>
              <a:t>5/2/2012</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AE7336C4-34BB-4C7A-80B2-0A7EC92D42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FB28D78-1AD3-4292-8726-B5F1050B3CF3}" type="datetimeFigureOut">
              <a:rPr lang="en-US"/>
              <a:pPr>
                <a:defRPr/>
              </a:pPr>
              <a:t>5/2/2012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186FCCA-BA1D-4665-A750-A4ECDF6827A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818ED748-E3B7-4A16-8983-4A8C81921697}" type="datetimeFigureOut">
              <a:rPr lang="en-US"/>
              <a:pPr>
                <a:defRPr/>
              </a:pPr>
              <a:t>5/2/2012</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8892584D-84AD-43D5-A0FB-0DC49AA112C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080C39F3-C508-4755-A750-D109E9DD4B7D}"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F4DB6820-0F13-4644-90DF-C5A66A436D3C}" type="datetimeFigureOut">
              <a:rPr lang="en-US"/>
              <a:pPr>
                <a:defRPr/>
              </a:pPr>
              <a:t>5/2/2012</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C2825927-038E-470E-9C66-45CF2DABF756}"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EEE0D7CD-0986-4F15-BDCE-8D3F5CB98F30}" type="datetimeFigureOut">
              <a:rPr lang="en-US"/>
              <a:pPr>
                <a:defRPr/>
              </a:pPr>
              <a:t>5/2/2012</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5E881DC6-22B9-4BDB-B1F0-B3EC23104C14}" type="datetimeFigureOut">
              <a:rPr lang="en-US"/>
              <a:pPr>
                <a:defRPr/>
              </a:pPr>
              <a:t>5/2/2012</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B48CF796-4313-4AA7-B090-0AD1BC176241}"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54" r:id="rId10"/>
    <p:sldLayoutId id="2147483764" r:id="rId11"/>
    <p:sldLayoutId id="2147483765" r:id="rId12"/>
  </p:sldLayoutIdLst>
  <p:txStyles>
    <p:titleStyle>
      <a:lvl1pPr algn="ctr" rtl="0" eaLnBrk="0" fontAlgn="base" hangingPunct="0">
        <a:spcBef>
          <a:spcPct val="0"/>
        </a:spcBef>
        <a:spcAft>
          <a:spcPct val="0"/>
        </a:spcAft>
        <a:defRPr sz="3300" kern="1200">
          <a:solidFill>
            <a:srgbClr val="74685F"/>
          </a:solidFill>
          <a:latin typeface="+mj-lt"/>
          <a:ea typeface="+mj-ea"/>
          <a:cs typeface="+mj-cs"/>
        </a:defRPr>
      </a:lvl1pPr>
      <a:lvl2pPr algn="ctr" rtl="0" eaLnBrk="0" fontAlgn="base" hangingPunct="0">
        <a:spcBef>
          <a:spcPct val="0"/>
        </a:spcBef>
        <a:spcAft>
          <a:spcPct val="0"/>
        </a:spcAft>
        <a:defRPr sz="3300">
          <a:solidFill>
            <a:srgbClr val="74685F"/>
          </a:solidFill>
          <a:latin typeface="Georgia" pitchFamily="18" charset="0"/>
        </a:defRPr>
      </a:lvl2pPr>
      <a:lvl3pPr algn="ctr" rtl="0" eaLnBrk="0" fontAlgn="base" hangingPunct="0">
        <a:spcBef>
          <a:spcPct val="0"/>
        </a:spcBef>
        <a:spcAft>
          <a:spcPct val="0"/>
        </a:spcAft>
        <a:defRPr sz="3300">
          <a:solidFill>
            <a:srgbClr val="74685F"/>
          </a:solidFill>
          <a:latin typeface="Georgia" pitchFamily="18" charset="0"/>
        </a:defRPr>
      </a:lvl3pPr>
      <a:lvl4pPr algn="ctr" rtl="0" eaLnBrk="0" fontAlgn="base" hangingPunct="0">
        <a:spcBef>
          <a:spcPct val="0"/>
        </a:spcBef>
        <a:spcAft>
          <a:spcPct val="0"/>
        </a:spcAft>
        <a:defRPr sz="3300">
          <a:solidFill>
            <a:srgbClr val="74685F"/>
          </a:solidFill>
          <a:latin typeface="Georgia" pitchFamily="18" charset="0"/>
        </a:defRPr>
      </a:lvl4pPr>
      <a:lvl5pPr algn="ctr" rtl="0" eaLnBrk="0" fontAlgn="base" hangingPunct="0">
        <a:spcBef>
          <a:spcPct val="0"/>
        </a:spcBef>
        <a:spcAft>
          <a:spcPct val="0"/>
        </a:spcAft>
        <a:defRPr sz="3300">
          <a:solidFill>
            <a:srgbClr val="74685F"/>
          </a:solidFill>
          <a:latin typeface="Georgia" pitchFamily="18" charset="0"/>
        </a:defRPr>
      </a:lvl5pPr>
      <a:lvl6pPr marL="457200" algn="ctr" rtl="0" fontAlgn="base">
        <a:spcBef>
          <a:spcPct val="0"/>
        </a:spcBef>
        <a:spcAft>
          <a:spcPct val="0"/>
        </a:spcAft>
        <a:defRPr sz="3300">
          <a:solidFill>
            <a:srgbClr val="74685F"/>
          </a:solidFill>
          <a:latin typeface="Georgia" pitchFamily="18" charset="0"/>
        </a:defRPr>
      </a:lvl6pPr>
      <a:lvl7pPr marL="914400" algn="ctr" rtl="0" fontAlgn="base">
        <a:spcBef>
          <a:spcPct val="0"/>
        </a:spcBef>
        <a:spcAft>
          <a:spcPct val="0"/>
        </a:spcAft>
        <a:defRPr sz="3300">
          <a:solidFill>
            <a:srgbClr val="74685F"/>
          </a:solidFill>
          <a:latin typeface="Georgia" pitchFamily="18" charset="0"/>
        </a:defRPr>
      </a:lvl7pPr>
      <a:lvl8pPr marL="1371600" algn="ctr" rtl="0" fontAlgn="base">
        <a:spcBef>
          <a:spcPct val="0"/>
        </a:spcBef>
        <a:spcAft>
          <a:spcPct val="0"/>
        </a:spcAft>
        <a:defRPr sz="3300">
          <a:solidFill>
            <a:srgbClr val="74685F"/>
          </a:solidFill>
          <a:latin typeface="Georgia" pitchFamily="18" charset="0"/>
        </a:defRPr>
      </a:lvl8pPr>
      <a:lvl9pPr marL="1828800" algn="ctr" rtl="0" fontAlgn="base">
        <a:spcBef>
          <a:spcPct val="0"/>
        </a:spcBef>
        <a:spcAft>
          <a:spcPct val="0"/>
        </a:spcAft>
        <a:defRPr sz="3300">
          <a:solidFill>
            <a:srgbClr val="74685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5776D"/>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AEAFA9"/>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D878B"/>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819400"/>
            <a:ext cx="8382000" cy="1752600"/>
          </a:xfrm>
        </p:spPr>
        <p:txBody>
          <a:bodyPr>
            <a:normAutofit/>
          </a:bodyPr>
          <a:lstStyle/>
          <a:p>
            <a:pPr eaLnBrk="1" fontAlgn="auto" hangingPunct="1">
              <a:spcAft>
                <a:spcPts val="0"/>
              </a:spcAft>
              <a:buFont typeface="Wingdings 2"/>
              <a:buNone/>
              <a:defRPr/>
            </a:pPr>
            <a:r>
              <a:rPr lang="en-US" sz="3600" dirty="0">
                <a:latin typeface="High Tower Text" pitchFamily="18" charset="0"/>
              </a:rPr>
              <a:t>Change Management</a:t>
            </a:r>
            <a:endParaRPr lang="en-US" sz="3600" dirty="0"/>
          </a:p>
        </p:txBody>
      </p:sp>
      <p:sp>
        <p:nvSpPr>
          <p:cNvPr id="13315" name="Title 4"/>
          <p:cNvSpPr>
            <a:spLocks noGrp="1"/>
          </p:cNvSpPr>
          <p:nvPr>
            <p:ph type="ctrTitle"/>
          </p:nvPr>
        </p:nvSpPr>
        <p:spPr/>
        <p:txBody>
          <a:bodyPr/>
          <a:lstStyle/>
          <a:p>
            <a:pPr eaLnBrk="1" hangingPunct="1"/>
            <a:r>
              <a:rPr lang="en-US" dirty="0" smtClean="0"/>
              <a:t>Critical Role of Leadership in System Transformation:</a:t>
            </a:r>
          </a:p>
        </p:txBody>
      </p:sp>
      <p:pic>
        <p:nvPicPr>
          <p:cNvPr id="6" name="Picture 2"/>
          <p:cNvPicPr>
            <a:picLocks noChangeAspect="1" noChangeArrowheads="1"/>
          </p:cNvPicPr>
          <p:nvPr/>
        </p:nvPicPr>
        <p:blipFill>
          <a:blip r:embed="rId3" cstate="print"/>
          <a:stretch>
            <a:fillRect/>
          </a:stretch>
        </p:blipFill>
        <p:spPr bwMode="auto">
          <a:xfrm>
            <a:off x="136525" y="5410200"/>
            <a:ext cx="2936875" cy="9731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317" name="TextBox 6"/>
          <p:cNvSpPr txBox="1">
            <a:spLocks noChangeArrowheads="1"/>
          </p:cNvSpPr>
          <p:nvPr/>
        </p:nvSpPr>
        <p:spPr bwMode="auto">
          <a:xfrm>
            <a:off x="922338" y="4267200"/>
            <a:ext cx="7239000" cy="369888"/>
          </a:xfrm>
          <a:prstGeom prst="rect">
            <a:avLst/>
          </a:prstGeom>
          <a:noFill/>
          <a:ln w="9525">
            <a:noFill/>
            <a:miter lim="800000"/>
            <a:headEnd/>
            <a:tailEnd/>
          </a:ln>
        </p:spPr>
        <p:txBody>
          <a:bodyPr>
            <a:spAutoFit/>
          </a:bodyPr>
          <a:lstStyle/>
          <a:p>
            <a:pPr algn="ctr"/>
            <a:r>
              <a:rPr lang="en-US" b="1" dirty="0">
                <a:latin typeface="High Tower Text" pitchFamily="18" charset="0"/>
              </a:rPr>
              <a:t>Thursday, May 3,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4400" dirty="0" smtClean="0">
                <a:solidFill>
                  <a:srgbClr val="74685F"/>
                </a:solidFill>
              </a:rPr>
              <a:t>Change is Not Easy…</a:t>
            </a:r>
          </a:p>
        </p:txBody>
      </p:sp>
      <p:sp>
        <p:nvSpPr>
          <p:cNvPr id="20483" name="TextBox 4"/>
          <p:cNvSpPr txBox="1">
            <a:spLocks noChangeArrowheads="1"/>
          </p:cNvSpPr>
          <p:nvPr/>
        </p:nvSpPr>
        <p:spPr bwMode="auto">
          <a:xfrm>
            <a:off x="228600" y="1600200"/>
            <a:ext cx="8686800" cy="4062413"/>
          </a:xfrm>
          <a:prstGeom prst="rect">
            <a:avLst/>
          </a:prstGeom>
          <a:noFill/>
          <a:ln w="9525">
            <a:noFill/>
            <a:miter lim="800000"/>
            <a:headEnd/>
            <a:tailEnd/>
          </a:ln>
        </p:spPr>
        <p:txBody>
          <a:bodyPr>
            <a:spAutoFit/>
          </a:bodyPr>
          <a:lstStyle/>
          <a:p>
            <a:pPr algn="ctr"/>
            <a:r>
              <a:rPr lang="en-US" sz="4000" dirty="0">
                <a:latin typeface="High Tower Text" pitchFamily="18" charset="0"/>
              </a:rPr>
              <a:t>It is important to understand how change affects the people in your organization. Change means letting go of something we are attached to.  It triggers fear, anger, resentment and insecurity.   </a:t>
            </a:r>
          </a:p>
          <a:p>
            <a:endParaRPr lang="en-US" dirty="0">
              <a:latin typeface="Georgia" pitchFamily="18" charset="0"/>
            </a:endParaRPr>
          </a:p>
        </p:txBody>
      </p:sp>
      <p:pic>
        <p:nvPicPr>
          <p:cNvPr id="6" name="Picture 5"/>
          <p:cNvPicPr>
            <a:picLocks noChangeAspect="1" noChangeArrowheads="1"/>
          </p:cNvPicPr>
          <p:nvPr/>
        </p:nvPicPr>
        <p:blipFill>
          <a:blip r:embed="rId3" cstate="print"/>
          <a:stretch>
            <a:fillRect/>
          </a:stretch>
        </p:blipFill>
        <p:spPr bwMode="auto">
          <a:xfrm>
            <a:off x="217488" y="5791200"/>
            <a:ext cx="1839912"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625" y="1527175"/>
            <a:ext cx="8504238" cy="4572000"/>
          </a:xfrm>
        </p:spPr>
        <p:txBody>
          <a:bodyPr>
            <a:normAutofit/>
          </a:bodyPr>
          <a:lstStyle/>
          <a:p>
            <a:pPr marL="0" indent="0" algn="ctr" eaLnBrk="1" fontAlgn="auto" hangingPunct="1">
              <a:spcAft>
                <a:spcPts val="0"/>
              </a:spcAft>
              <a:buFont typeface="Wingdings 2"/>
              <a:buNone/>
              <a:defRPr/>
            </a:pPr>
            <a:r>
              <a:rPr lang="en-US" dirty="0" smtClean="0">
                <a:latin typeface="High Tower Text" pitchFamily="18" charset="0"/>
              </a:rPr>
              <a:t>There are Three </a:t>
            </a:r>
            <a:r>
              <a:rPr lang="en-US" dirty="0">
                <a:latin typeface="High Tower Text" pitchFamily="18" charset="0"/>
              </a:rPr>
              <a:t>Phases of Dealing with </a:t>
            </a:r>
            <a:r>
              <a:rPr lang="en-US" dirty="0" smtClean="0">
                <a:latin typeface="High Tower Text" pitchFamily="18" charset="0"/>
              </a:rPr>
              <a:t>Change </a:t>
            </a:r>
          </a:p>
          <a:p>
            <a:pPr marL="0" indent="0" algn="ctr" eaLnBrk="1" fontAlgn="auto" hangingPunct="1">
              <a:spcAft>
                <a:spcPts val="0"/>
              </a:spcAft>
              <a:buFont typeface="Wingdings 2"/>
              <a:buNone/>
              <a:defRPr/>
            </a:pPr>
            <a:r>
              <a:rPr lang="en-US" dirty="0" smtClean="0">
                <a:latin typeface="High Tower Text" pitchFamily="18" charset="0"/>
              </a:rPr>
              <a:t>Or How </a:t>
            </a:r>
            <a:r>
              <a:rPr lang="en-US" dirty="0">
                <a:latin typeface="High Tower Text" pitchFamily="18" charset="0"/>
              </a:rPr>
              <a:t>Change is Experienced: </a:t>
            </a:r>
          </a:p>
          <a:p>
            <a:pPr marL="274320" indent="-274320" eaLnBrk="1" fontAlgn="auto" hangingPunct="1">
              <a:spcAft>
                <a:spcPts val="0"/>
              </a:spcAft>
              <a:buFont typeface="Wingdings 2"/>
              <a:buChar char=""/>
              <a:defRPr/>
            </a:pPr>
            <a:endParaRPr lang="en-US" dirty="0"/>
          </a:p>
        </p:txBody>
      </p:sp>
      <p:sp>
        <p:nvSpPr>
          <p:cNvPr id="4"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lumMod val="50000"/>
                  </a:schemeClr>
                </a:solidFill>
                <a:latin typeface="High Tower Text" pitchFamily="18" charset="0"/>
              </a:rPr>
              <a:t>INDIVIDUAL PROCESS OF CHANGE</a:t>
            </a:r>
            <a:endParaRPr lang="en-US" dirty="0">
              <a:solidFill>
                <a:schemeClr val="accent1">
                  <a:lumMod val="50000"/>
                </a:schemeClr>
              </a:solidFill>
              <a:latin typeface="High Tower Text" pitchFamily="18" charset="0"/>
            </a:endParaRPr>
          </a:p>
        </p:txBody>
      </p:sp>
      <p:graphicFrame>
        <p:nvGraphicFramePr>
          <p:cNvPr id="5" name="Diagram 4"/>
          <p:cNvGraphicFramePr/>
          <p:nvPr/>
        </p:nvGraphicFramePr>
        <p:xfrm>
          <a:off x="304800" y="2362200"/>
          <a:ext cx="8610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stretch>
            <a:fillRect/>
          </a:stretch>
        </p:blipFill>
        <p:spPr bwMode="auto">
          <a:xfrm>
            <a:off x="152400" y="5791200"/>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2773" name="Footer Placeholder 6"/>
          <p:cNvSpPr>
            <a:spLocks noGrp="1"/>
          </p:cNvSpPr>
          <p:nvPr>
            <p:ph type="ftr" sz="quarter" idx="11"/>
          </p:nvPr>
        </p:nvSpPr>
        <p:spPr bwMode="auto">
          <a:xfrm>
            <a:off x="228600" y="6400800"/>
            <a:ext cx="5105400" cy="288925"/>
          </a:xfrm>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dirty="0" smtClean="0">
                <a:cs typeface="Arial" charset="0"/>
              </a:rPr>
              <a:t>www.strategies-for-managing-change.com/william-bridges.html</a:t>
            </a:r>
            <a:endParaRPr lang="en-US" dirty="0" smtClean="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lumMod val="50000"/>
                  </a:schemeClr>
                </a:solidFill>
                <a:latin typeface="High Tower Text" pitchFamily="18" charset="0"/>
              </a:rPr>
              <a:t>INDIVIDUAL PROCESS OF CHANGE</a:t>
            </a:r>
            <a:endParaRPr lang="en-US" dirty="0">
              <a:solidFill>
                <a:schemeClr val="accent1">
                  <a:lumMod val="50000"/>
                </a:schemeClr>
              </a:solidFill>
              <a:latin typeface="High Tower Text" pitchFamily="18" charset="0"/>
            </a:endParaRPr>
          </a:p>
        </p:txBody>
      </p:sp>
      <p:pic>
        <p:nvPicPr>
          <p:cNvPr id="6" name="Picture 5"/>
          <p:cNvPicPr>
            <a:picLocks noChangeAspect="1" noChangeArrowheads="1"/>
          </p:cNvPicPr>
          <p:nvPr/>
        </p:nvPicPr>
        <p:blipFill>
          <a:blip r:embed="rId3" cstate="print"/>
          <a:stretch>
            <a:fillRect/>
          </a:stretch>
        </p:blipFill>
        <p:spPr bwMode="auto">
          <a:xfrm>
            <a:off x="152400" y="5791200"/>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2532" name="Rectangle 6"/>
          <p:cNvSpPr>
            <a:spLocks noChangeArrowheads="1"/>
          </p:cNvSpPr>
          <p:nvPr/>
        </p:nvSpPr>
        <p:spPr bwMode="auto">
          <a:xfrm>
            <a:off x="381000" y="1858963"/>
            <a:ext cx="8458200" cy="3694112"/>
          </a:xfrm>
          <a:prstGeom prst="rect">
            <a:avLst/>
          </a:prstGeom>
          <a:noFill/>
          <a:ln w="9525">
            <a:noFill/>
            <a:miter lim="800000"/>
            <a:headEnd/>
            <a:tailEnd/>
          </a:ln>
        </p:spPr>
        <p:txBody>
          <a:bodyPr>
            <a:spAutoFit/>
          </a:bodyPr>
          <a:lstStyle/>
          <a:p>
            <a:r>
              <a:rPr lang="en-US" sz="2600" b="1" u="sng" dirty="0">
                <a:latin typeface="High Tower Text" pitchFamily="18" charset="0"/>
              </a:rPr>
              <a:t>Endings</a:t>
            </a:r>
            <a:r>
              <a:rPr lang="en-US" sz="2600" dirty="0">
                <a:latin typeface="High Tower Text" pitchFamily="18" charset="0"/>
              </a:rPr>
              <a:t>:  A period when people deal with the losses associated with change and learn more about the change.</a:t>
            </a:r>
          </a:p>
          <a:p>
            <a:pPr>
              <a:buFont typeface="Wingdings 2" pitchFamily="18" charset="2"/>
              <a:buNone/>
            </a:pPr>
            <a:endParaRPr lang="en-US" sz="2600" dirty="0">
              <a:latin typeface="High Tower Text" pitchFamily="18" charset="0"/>
            </a:endParaRPr>
          </a:p>
          <a:p>
            <a:r>
              <a:rPr lang="en-US" sz="2600" b="1" u="sng" dirty="0">
                <a:latin typeface="High Tower Text" pitchFamily="18" charset="0"/>
              </a:rPr>
              <a:t>Neutral Zones</a:t>
            </a:r>
            <a:r>
              <a:rPr lang="en-US" sz="2600" dirty="0">
                <a:latin typeface="High Tower Text" pitchFamily="18" charset="0"/>
              </a:rPr>
              <a:t>: A period of ambiguity and confusion when people open up to the change and orient themselves to the new patterns of behavior.</a:t>
            </a:r>
          </a:p>
          <a:p>
            <a:pPr>
              <a:buFont typeface="Wingdings 2" pitchFamily="18" charset="2"/>
              <a:buNone/>
            </a:pPr>
            <a:endParaRPr lang="en-US" sz="2600" dirty="0">
              <a:latin typeface="High Tower Text" pitchFamily="18" charset="0"/>
            </a:endParaRPr>
          </a:p>
          <a:p>
            <a:r>
              <a:rPr lang="en-US" sz="2600" b="1" u="sng" dirty="0">
                <a:latin typeface="High Tower Text" pitchFamily="18" charset="0"/>
              </a:rPr>
              <a:t>Beginnings</a:t>
            </a:r>
            <a:r>
              <a:rPr lang="en-US" sz="2600" dirty="0">
                <a:latin typeface="High Tower Text" pitchFamily="18" charset="0"/>
              </a:rPr>
              <a:t>:  A period when people fully embrace the new patterns of behavior.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TRANSITION TRAPEZE</a:t>
            </a:r>
            <a:endParaRPr lang="en-US" dirty="0"/>
          </a:p>
        </p:txBody>
      </p:sp>
      <p:pic>
        <p:nvPicPr>
          <p:cNvPr id="41987" name="Picture 4" descr="C:\Users\burke\AppData\Local\Microsoft\Windows\Temporary Internet Files\Content.IE5\5I12SYIN\MC900389020[2].wmf"/>
          <p:cNvPicPr>
            <a:picLocks noChangeAspect="1" noChangeArrowheads="1"/>
          </p:cNvPicPr>
          <p:nvPr/>
        </p:nvPicPr>
        <p:blipFill>
          <a:blip r:embed="rId3" cstate="print"/>
          <a:srcRect/>
          <a:stretch>
            <a:fillRect/>
          </a:stretch>
        </p:blipFill>
        <p:spPr bwMode="auto">
          <a:xfrm>
            <a:off x="5410200" y="3200400"/>
            <a:ext cx="3267075" cy="2895600"/>
          </a:xfrm>
          <a:prstGeom prst="rect">
            <a:avLst/>
          </a:prstGeom>
          <a:noFill/>
          <a:ln w="9525">
            <a:noFill/>
            <a:miter lim="800000"/>
            <a:headEnd/>
            <a:tailEnd/>
          </a:ln>
        </p:spPr>
      </p:pic>
      <p:pic>
        <p:nvPicPr>
          <p:cNvPr id="41988" name="Picture 5" descr="C:\Users\burke\AppData\Local\Microsoft\Windows\Temporary Internet Files\Content.IE5\K1PC2U36\MC900384426[1].wmf"/>
          <p:cNvPicPr>
            <a:picLocks noGrp="1" noChangeAspect="1" noChangeArrowheads="1"/>
          </p:cNvPicPr>
          <p:nvPr>
            <p:ph sz="quarter" idx="1"/>
          </p:nvPr>
        </p:nvPicPr>
        <p:blipFill>
          <a:blip r:embed="rId4" cstate="print"/>
          <a:srcRect/>
          <a:stretch>
            <a:fillRect/>
          </a:stretch>
        </p:blipFill>
        <p:spPr>
          <a:xfrm rot="20275505">
            <a:off x="630939" y="3212650"/>
            <a:ext cx="3452813" cy="2814637"/>
          </a:xfrm>
          <a:noFill/>
        </p:spPr>
      </p:pic>
      <p:sp>
        <p:nvSpPr>
          <p:cNvPr id="41989" name="Rectangle 10"/>
          <p:cNvSpPr>
            <a:spLocks noChangeArrowheads="1"/>
          </p:cNvSpPr>
          <p:nvPr/>
        </p:nvSpPr>
        <p:spPr bwMode="auto">
          <a:xfrm>
            <a:off x="2286000" y="1676400"/>
            <a:ext cx="4572000" cy="1200150"/>
          </a:xfrm>
          <a:prstGeom prst="rect">
            <a:avLst/>
          </a:prstGeom>
          <a:noFill/>
          <a:ln w="9525">
            <a:noFill/>
            <a:miter lim="800000"/>
            <a:headEnd/>
            <a:tailEnd/>
          </a:ln>
        </p:spPr>
        <p:txBody>
          <a:bodyPr>
            <a:spAutoFit/>
          </a:bodyPr>
          <a:lstStyle/>
          <a:p>
            <a:r>
              <a:rPr lang="en-US" dirty="0"/>
              <a:t>In the 3 phases of transition, a person can move back and forth between the stages as feelings associated with the three stages emerge.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sz="quarter" idx="1"/>
          </p:nvPr>
        </p:nvSpPr>
        <p:spPr>
          <a:xfrm>
            <a:off x="301625" y="1527175"/>
            <a:ext cx="8504238" cy="4572000"/>
          </a:xfrm>
        </p:spPr>
        <p:txBody>
          <a:bodyPr/>
          <a:lstStyle/>
          <a:p>
            <a:pPr algn="ctr" eaLnBrk="1" hangingPunct="1">
              <a:buFont typeface="Wingdings" pitchFamily="2" charset="2"/>
              <a:buChar char="§"/>
            </a:pPr>
            <a:r>
              <a:rPr lang="en-US" sz="3200" dirty="0" smtClean="0">
                <a:latin typeface="High Tower Text" pitchFamily="18" charset="0"/>
              </a:rPr>
              <a:t>Say goodbye…TO THE ENDINGS</a:t>
            </a:r>
          </a:p>
          <a:p>
            <a:pPr algn="ctr" eaLnBrk="1" hangingPunct="1">
              <a:buFont typeface="Wingdings" pitchFamily="2" charset="2"/>
              <a:buChar char="§"/>
            </a:pPr>
            <a:endParaRPr lang="en-US" sz="3200" dirty="0" smtClean="0">
              <a:latin typeface="High Tower Text" pitchFamily="18" charset="0"/>
            </a:endParaRPr>
          </a:p>
          <a:p>
            <a:pPr algn="ctr" eaLnBrk="1" hangingPunct="1">
              <a:buFont typeface="Wingdings" pitchFamily="2" charset="2"/>
              <a:buChar char="§"/>
            </a:pPr>
            <a:r>
              <a:rPr lang="en-US" sz="3200" dirty="0" smtClean="0">
                <a:latin typeface="High Tower Text" pitchFamily="18" charset="0"/>
              </a:rPr>
              <a:t>Identify Benefits and Opportunities</a:t>
            </a:r>
          </a:p>
          <a:p>
            <a:pPr algn="ctr" eaLnBrk="1" hangingPunct="1">
              <a:buFont typeface="Wingdings" pitchFamily="2" charset="2"/>
              <a:buChar char="§"/>
            </a:pPr>
            <a:endParaRPr lang="en-US" sz="3200" dirty="0" smtClean="0">
              <a:latin typeface="High Tower Text" pitchFamily="18" charset="0"/>
            </a:endParaRPr>
          </a:p>
          <a:p>
            <a:pPr algn="ctr" eaLnBrk="1" hangingPunct="1">
              <a:buFont typeface="Wingdings" pitchFamily="2" charset="2"/>
              <a:buChar char="§"/>
            </a:pPr>
            <a:r>
              <a:rPr lang="en-US" sz="3200" dirty="0" smtClean="0">
                <a:latin typeface="High Tower Text" pitchFamily="18" charset="0"/>
              </a:rPr>
              <a:t>Use your support system</a:t>
            </a:r>
          </a:p>
          <a:p>
            <a:pPr algn="ctr" eaLnBrk="1" hangingPunct="1">
              <a:buNone/>
            </a:pPr>
            <a:endParaRPr lang="en-US" sz="3200" dirty="0" smtClean="0">
              <a:latin typeface="High Tower Text" pitchFamily="18" charset="0"/>
            </a:endParaRPr>
          </a:p>
          <a:p>
            <a:pPr algn="ctr" eaLnBrk="1" hangingPunct="1">
              <a:buFont typeface="Wingdings" pitchFamily="2" charset="2"/>
              <a:buChar char="§"/>
            </a:pPr>
            <a:r>
              <a:rPr lang="en-US" sz="3200" dirty="0" smtClean="0">
                <a:latin typeface="High Tower Text" pitchFamily="18" charset="0"/>
              </a:rPr>
              <a:t>Deal with the losses through thinking strategies</a:t>
            </a:r>
          </a:p>
          <a:p>
            <a:pPr algn="ctr" eaLnBrk="1" hangingPunct="1">
              <a:buNone/>
            </a:pPr>
            <a:endParaRPr lang="en-US" sz="2800" dirty="0" smtClean="0">
              <a:latin typeface="High Tower Text" pitchFamily="18" charset="0"/>
            </a:endParaRPr>
          </a:p>
          <a:p>
            <a:pPr algn="ctr" eaLnBrk="1" hangingPunct="1">
              <a:buNone/>
            </a:pPr>
            <a:endParaRPr lang="en-US" sz="2800" dirty="0" smtClean="0">
              <a:latin typeface="High Tower Text" pitchFamily="18" charset="0"/>
            </a:endParaRPr>
          </a:p>
          <a:p>
            <a:pPr algn="ctr" eaLnBrk="1" hangingPunct="1">
              <a:buFont typeface="Wingdings" pitchFamily="2" charset="2"/>
              <a:buChar char="§"/>
            </a:pPr>
            <a:endParaRPr lang="en-US" sz="2800" dirty="0" smtClean="0">
              <a:latin typeface="High Tower Text" pitchFamily="18" charset="0"/>
            </a:endParaRPr>
          </a:p>
          <a:p>
            <a:pPr algn="ctr" eaLnBrk="1" hangingPunct="1">
              <a:buFont typeface="Wingdings" pitchFamily="2" charset="2"/>
              <a:buChar char="§"/>
            </a:pPr>
            <a:endParaRPr lang="en-US" dirty="0" smtClean="0">
              <a:latin typeface="High Tower Text" pitchFamily="18" charset="0"/>
            </a:endParaRPr>
          </a:p>
        </p:txBody>
      </p:sp>
      <p:sp>
        <p:nvSpPr>
          <p:cNvPr id="23555" name="Title 3"/>
          <p:cNvSpPr>
            <a:spLocks noGrp="1"/>
          </p:cNvSpPr>
          <p:nvPr>
            <p:ph type="title"/>
          </p:nvPr>
        </p:nvSpPr>
        <p:spPr/>
        <p:txBody>
          <a:bodyPr/>
          <a:lstStyle/>
          <a:p>
            <a:pPr eaLnBrk="1" hangingPunct="1"/>
            <a:r>
              <a:rPr lang="en-US" sz="4400" dirty="0" smtClean="0">
                <a:solidFill>
                  <a:srgbClr val="74685F"/>
                </a:solidFill>
                <a:latin typeface="High Tower Text" pitchFamily="18" charset="0"/>
              </a:rPr>
              <a:t>Ways of Coping with Change</a:t>
            </a:r>
          </a:p>
        </p:txBody>
      </p:sp>
      <p:pic>
        <p:nvPicPr>
          <p:cNvPr id="5" name="Picture 4"/>
          <p:cNvPicPr>
            <a:picLocks noChangeAspect="1" noChangeArrowheads="1"/>
          </p:cNvPicPr>
          <p:nvPr/>
        </p:nvPicPr>
        <p:blipFill>
          <a:blip r:embed="rId3" cstate="print"/>
          <a:stretch>
            <a:fillRect/>
          </a:stretch>
        </p:blipFill>
        <p:spPr bwMode="auto">
          <a:xfrm>
            <a:off x="217488" y="5791200"/>
            <a:ext cx="1839912"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sz="4400" dirty="0" smtClean="0">
                <a:solidFill>
                  <a:srgbClr val="74685F"/>
                </a:solidFill>
                <a:latin typeface="High Tower Text" pitchFamily="18" charset="0"/>
              </a:rPr>
              <a:t>Ways of Coping with Change</a:t>
            </a:r>
          </a:p>
        </p:txBody>
      </p:sp>
      <p:pic>
        <p:nvPicPr>
          <p:cNvPr id="5" name="Picture 4"/>
          <p:cNvPicPr>
            <a:picLocks noChangeAspect="1" noChangeArrowheads="1"/>
          </p:cNvPicPr>
          <p:nvPr/>
        </p:nvPicPr>
        <p:blipFill>
          <a:blip r:embed="rId3" cstate="print"/>
          <a:stretch>
            <a:fillRect/>
          </a:stretch>
        </p:blipFill>
        <p:spPr bwMode="auto">
          <a:xfrm>
            <a:off x="217488" y="5791200"/>
            <a:ext cx="1839912" cy="609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Rectangle 3"/>
          <p:cNvSpPr txBox="1">
            <a:spLocks/>
          </p:cNvSpPr>
          <p:nvPr/>
        </p:nvSpPr>
        <p:spPr>
          <a:xfrm>
            <a:off x="301625" y="1524000"/>
            <a:ext cx="8534400" cy="4598988"/>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fontAlgn="auto">
              <a:spcAft>
                <a:spcPts val="0"/>
              </a:spcAft>
              <a:buFont typeface="Wingdings 2"/>
              <a:buNone/>
              <a:defRPr/>
            </a:pPr>
            <a:endParaRPr lang="en-US" dirty="0" smtClean="0"/>
          </a:p>
          <a:p>
            <a:pPr algn="ctr" fontAlgn="auto">
              <a:spcAft>
                <a:spcPts val="0"/>
              </a:spcAft>
              <a:buFont typeface="Wingdings" pitchFamily="2" charset="2"/>
              <a:buChar char="§"/>
              <a:defRPr/>
            </a:pPr>
            <a:r>
              <a:rPr lang="en-US" sz="4000" b="1" dirty="0" smtClean="0">
                <a:latin typeface="High Tower Text" pitchFamily="18" charset="0"/>
              </a:rPr>
              <a:t>SAY GOODBYE TO THE ENDINGS</a:t>
            </a:r>
          </a:p>
          <a:p>
            <a:pPr marL="514350" indent="-514350" fontAlgn="auto">
              <a:spcAft>
                <a:spcPts val="0"/>
              </a:spcAft>
              <a:buFont typeface="Wingdings 2" pitchFamily="18" charset="2"/>
              <a:buNone/>
              <a:defRPr/>
            </a:pPr>
            <a:endParaRPr lang="en-US" sz="4000" dirty="0" smtClean="0">
              <a:latin typeface="High Tower Text" pitchFamily="18" charset="0"/>
            </a:endParaRPr>
          </a:p>
          <a:p>
            <a:pPr algn="ctr" fontAlgn="auto">
              <a:spcAft>
                <a:spcPts val="0"/>
              </a:spcAft>
              <a:buFont typeface="Wingdings" pitchFamily="2" charset="2"/>
              <a:buChar char="v"/>
              <a:defRPr/>
            </a:pPr>
            <a:r>
              <a:rPr lang="en-US" sz="4000" dirty="0" smtClean="0">
                <a:latin typeface="High Tower Text" pitchFamily="18" charset="0"/>
              </a:rPr>
              <a:t>Letting people take part of their former life with them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sz="4400" dirty="0" smtClean="0">
                <a:solidFill>
                  <a:srgbClr val="74685F"/>
                </a:solidFill>
                <a:latin typeface="High Tower Text" pitchFamily="18" charset="0"/>
              </a:rPr>
              <a:t>Ways of Coping with Change</a:t>
            </a:r>
          </a:p>
        </p:txBody>
      </p:sp>
      <p:pic>
        <p:nvPicPr>
          <p:cNvPr id="5" name="Picture 4"/>
          <p:cNvPicPr>
            <a:picLocks noChangeAspect="1" noChangeArrowheads="1"/>
          </p:cNvPicPr>
          <p:nvPr/>
        </p:nvPicPr>
        <p:blipFill>
          <a:blip r:embed="rId3" cstate="print"/>
          <a:stretch>
            <a:fillRect/>
          </a:stretch>
        </p:blipFill>
        <p:spPr bwMode="auto">
          <a:xfrm>
            <a:off x="217488" y="5791200"/>
            <a:ext cx="1839912" cy="609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Rectangle 3"/>
          <p:cNvSpPr txBox="1">
            <a:spLocks/>
          </p:cNvSpPr>
          <p:nvPr/>
        </p:nvSpPr>
        <p:spPr>
          <a:xfrm>
            <a:off x="301625" y="1524000"/>
            <a:ext cx="8534400" cy="4598988"/>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14350" indent="-514350" fontAlgn="auto">
              <a:spcAft>
                <a:spcPts val="0"/>
              </a:spcAft>
              <a:buFont typeface="Wingdings 2" pitchFamily="18" charset="2"/>
              <a:buNone/>
              <a:defRPr/>
            </a:pPr>
            <a:endParaRPr lang="en-US" dirty="0" smtClean="0"/>
          </a:p>
          <a:p>
            <a:pPr algn="ctr" fontAlgn="auto">
              <a:spcAft>
                <a:spcPts val="0"/>
              </a:spcAft>
              <a:buFont typeface="Wingdings" pitchFamily="2" charset="2"/>
              <a:buChar char="§"/>
              <a:defRPr/>
            </a:pPr>
            <a:r>
              <a:rPr lang="en-US" dirty="0" smtClean="0"/>
              <a:t> </a:t>
            </a:r>
            <a:r>
              <a:rPr lang="en-US" sz="3200" b="1" dirty="0" smtClean="0">
                <a:latin typeface="High Tower Text" pitchFamily="18" charset="0"/>
              </a:rPr>
              <a:t>IDENTIFY BENEFITS AND OPPORTUNITIES</a:t>
            </a:r>
          </a:p>
          <a:p>
            <a:pPr marL="514350" indent="-514350" algn="ctr" fontAlgn="auto">
              <a:spcAft>
                <a:spcPts val="0"/>
              </a:spcAft>
              <a:buFont typeface="Wingdings 2" pitchFamily="18" charset="2"/>
              <a:buNone/>
              <a:defRPr/>
            </a:pPr>
            <a:endParaRPr lang="en-US" sz="3200" b="1" dirty="0" smtClean="0">
              <a:latin typeface="High Tower Text" pitchFamily="18" charset="0"/>
            </a:endParaRPr>
          </a:p>
          <a:p>
            <a:pPr algn="ctr" fontAlgn="auto">
              <a:spcAft>
                <a:spcPts val="0"/>
              </a:spcAft>
              <a:buFont typeface="Wingdings" pitchFamily="2" charset="2"/>
              <a:buChar char="v"/>
              <a:defRPr/>
            </a:pPr>
            <a:r>
              <a:rPr lang="en-US" sz="3200" dirty="0" smtClean="0">
                <a:latin typeface="High Tower Text" pitchFamily="18" charset="0"/>
              </a:rPr>
              <a:t>What benefits and opportunities you have experienced or may experience as part of your organization’s changing dynamics?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eaLnBrk="1" hangingPunct="1"/>
            <a:r>
              <a:rPr lang="en-US" sz="4400" dirty="0" smtClean="0">
                <a:solidFill>
                  <a:srgbClr val="74685F"/>
                </a:solidFill>
                <a:latin typeface="High Tower Text" pitchFamily="18" charset="0"/>
              </a:rPr>
              <a:t>Ways of Coping with Change</a:t>
            </a:r>
          </a:p>
        </p:txBody>
      </p:sp>
      <p:pic>
        <p:nvPicPr>
          <p:cNvPr id="5" name="Picture 4"/>
          <p:cNvPicPr>
            <a:picLocks noChangeAspect="1" noChangeArrowheads="1"/>
          </p:cNvPicPr>
          <p:nvPr/>
        </p:nvPicPr>
        <p:blipFill>
          <a:blip r:embed="rId3" cstate="print"/>
          <a:stretch>
            <a:fillRect/>
          </a:stretch>
        </p:blipFill>
        <p:spPr bwMode="auto">
          <a:xfrm>
            <a:off x="217488" y="5791200"/>
            <a:ext cx="1839912" cy="609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Rectangle 3"/>
          <p:cNvSpPr txBox="1">
            <a:spLocks/>
          </p:cNvSpPr>
          <p:nvPr/>
        </p:nvSpPr>
        <p:spPr>
          <a:xfrm>
            <a:off x="301625" y="1524000"/>
            <a:ext cx="8534400" cy="4598988"/>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14350" indent="-514350" fontAlgn="auto">
              <a:spcAft>
                <a:spcPts val="0"/>
              </a:spcAft>
              <a:buFont typeface="Wingdings 2" pitchFamily="18" charset="2"/>
              <a:buNone/>
              <a:defRPr/>
            </a:pPr>
            <a:endParaRPr lang="en-US" dirty="0" smtClean="0"/>
          </a:p>
          <a:p>
            <a:pPr algn="ctr" fontAlgn="auto">
              <a:spcAft>
                <a:spcPts val="0"/>
              </a:spcAft>
              <a:buFont typeface="Wingdings" pitchFamily="2" charset="2"/>
              <a:buChar char="§"/>
              <a:defRPr/>
            </a:pPr>
            <a:r>
              <a:rPr lang="en-US" sz="3200" b="1" dirty="0" smtClean="0">
                <a:latin typeface="High Tower Text" pitchFamily="18" charset="0"/>
              </a:rPr>
              <a:t>USE YOUR SUPPORT SYSTEM</a:t>
            </a:r>
          </a:p>
          <a:p>
            <a:pPr marL="514350" indent="-514350" algn="ctr" fontAlgn="auto">
              <a:spcAft>
                <a:spcPts val="0"/>
              </a:spcAft>
              <a:buFont typeface="Wingdings 2" pitchFamily="18" charset="2"/>
              <a:buNone/>
              <a:defRPr/>
            </a:pPr>
            <a:endParaRPr lang="en-US" sz="3200" b="1" dirty="0" smtClean="0">
              <a:latin typeface="High Tower Text" pitchFamily="18" charset="0"/>
            </a:endParaRPr>
          </a:p>
          <a:p>
            <a:pPr algn="ctr" fontAlgn="auto">
              <a:spcAft>
                <a:spcPts val="0"/>
              </a:spcAft>
              <a:buFont typeface="Wingdings" pitchFamily="2" charset="2"/>
              <a:buChar char="v"/>
              <a:defRPr/>
            </a:pPr>
            <a:r>
              <a:rPr lang="en-US" sz="3200" dirty="0" smtClean="0">
                <a:latin typeface="High Tower Text" pitchFamily="18" charset="0"/>
              </a:rPr>
              <a:t>People</a:t>
            </a:r>
          </a:p>
          <a:p>
            <a:pPr algn="ctr" fontAlgn="auto">
              <a:spcAft>
                <a:spcPts val="0"/>
              </a:spcAft>
              <a:buFont typeface="Wingdings" pitchFamily="2" charset="2"/>
              <a:buChar char="v"/>
              <a:defRPr/>
            </a:pPr>
            <a:r>
              <a:rPr lang="en-US" sz="3200" dirty="0" smtClean="0">
                <a:latin typeface="High Tower Text" pitchFamily="18" charset="0"/>
              </a:rPr>
              <a:t>Things</a:t>
            </a:r>
          </a:p>
          <a:p>
            <a:pPr algn="ctr" fontAlgn="auto">
              <a:spcAft>
                <a:spcPts val="0"/>
              </a:spcAft>
              <a:buFont typeface="Wingdings" pitchFamily="2" charset="2"/>
              <a:buChar char="v"/>
              <a:defRPr/>
            </a:pPr>
            <a:r>
              <a:rPr lang="en-US" sz="3200" dirty="0" smtClean="0">
                <a:latin typeface="High Tower Text" pitchFamily="18" charset="0"/>
              </a:rPr>
              <a:t>Activities</a:t>
            </a:r>
          </a:p>
          <a:p>
            <a:pPr algn="ctr" fontAlgn="auto">
              <a:spcAft>
                <a:spcPts val="0"/>
              </a:spcAft>
              <a:buFont typeface="Wingdings" pitchFamily="2" charset="2"/>
              <a:buChar char="v"/>
              <a:defRPr/>
            </a:pPr>
            <a:r>
              <a:rPr lang="en-US" sz="3200" dirty="0" smtClean="0">
                <a:latin typeface="High Tower Text" pitchFamily="18" charset="0"/>
              </a:rPr>
              <a:t>Your Beliefs/Attitudes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pPr eaLnBrk="1" hangingPunct="1"/>
            <a:r>
              <a:rPr lang="en-US" sz="4400" dirty="0" smtClean="0">
                <a:solidFill>
                  <a:srgbClr val="74685F"/>
                </a:solidFill>
                <a:latin typeface="High Tower Text" pitchFamily="18" charset="0"/>
              </a:rPr>
              <a:t>Ways of Coping with Change</a:t>
            </a:r>
          </a:p>
        </p:txBody>
      </p:sp>
      <p:pic>
        <p:nvPicPr>
          <p:cNvPr id="5" name="Picture 4"/>
          <p:cNvPicPr>
            <a:picLocks noChangeAspect="1" noChangeArrowheads="1"/>
          </p:cNvPicPr>
          <p:nvPr/>
        </p:nvPicPr>
        <p:blipFill>
          <a:blip r:embed="rId3" cstate="print"/>
          <a:stretch>
            <a:fillRect/>
          </a:stretch>
        </p:blipFill>
        <p:spPr bwMode="auto">
          <a:xfrm>
            <a:off x="217488" y="5791200"/>
            <a:ext cx="1839912" cy="609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Rectangle 3"/>
          <p:cNvSpPr txBox="1">
            <a:spLocks/>
          </p:cNvSpPr>
          <p:nvPr/>
        </p:nvSpPr>
        <p:spPr>
          <a:xfrm>
            <a:off x="301625" y="1524000"/>
            <a:ext cx="8534400" cy="4598988"/>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14350" indent="-514350" fontAlgn="auto">
              <a:spcAft>
                <a:spcPts val="0"/>
              </a:spcAft>
              <a:buFont typeface="Wingdings 2" pitchFamily="18" charset="2"/>
              <a:buNone/>
              <a:defRPr/>
            </a:pPr>
            <a:endParaRPr lang="en-US" dirty="0" smtClean="0"/>
          </a:p>
          <a:p>
            <a:pPr algn="ctr" fontAlgn="auto">
              <a:spcAft>
                <a:spcPts val="0"/>
              </a:spcAft>
              <a:buFont typeface="Wingdings" pitchFamily="2" charset="2"/>
              <a:buChar char="§"/>
              <a:defRPr/>
            </a:pPr>
            <a:r>
              <a:rPr lang="en-US" sz="3200" b="1" dirty="0" smtClean="0">
                <a:latin typeface="High Tower Text" pitchFamily="18" charset="0"/>
              </a:rPr>
              <a:t>DEAL WITH THE LOSSES THROUGH “THINKING STRATEGIES”</a:t>
            </a:r>
          </a:p>
          <a:p>
            <a:pPr marL="514350" indent="-514350" algn="ctr" fontAlgn="auto">
              <a:spcAft>
                <a:spcPts val="0"/>
              </a:spcAft>
              <a:buFont typeface="Wingdings 2" pitchFamily="18" charset="2"/>
              <a:buNone/>
              <a:defRPr/>
            </a:pPr>
            <a:endParaRPr lang="en-US" sz="3200" dirty="0" smtClean="0">
              <a:latin typeface="High Tower Text" pitchFamily="18" charset="0"/>
            </a:endParaRPr>
          </a:p>
          <a:p>
            <a:pPr algn="ctr" fontAlgn="auto">
              <a:spcAft>
                <a:spcPts val="0"/>
              </a:spcAft>
              <a:buFont typeface="Wingdings" pitchFamily="2" charset="2"/>
              <a:buChar char="v"/>
              <a:defRPr/>
            </a:pPr>
            <a:r>
              <a:rPr lang="en-US" sz="3600" dirty="0" smtClean="0">
                <a:latin typeface="High Tower Text" pitchFamily="18" charset="0"/>
              </a:rPr>
              <a:t>Reframing</a:t>
            </a:r>
          </a:p>
          <a:p>
            <a:pPr algn="ctr" fontAlgn="auto">
              <a:spcAft>
                <a:spcPts val="0"/>
              </a:spcAft>
              <a:buFont typeface="Wingdings" pitchFamily="2" charset="2"/>
              <a:buChar char="v"/>
              <a:defRPr/>
            </a:pPr>
            <a:r>
              <a:rPr lang="en-US" sz="3600" dirty="0" smtClean="0">
                <a:latin typeface="High Tower Text" pitchFamily="18" charset="0"/>
              </a:rPr>
              <a:t>Replacing</a:t>
            </a:r>
          </a:p>
          <a:p>
            <a:pPr algn="ctr" fontAlgn="auto">
              <a:spcAft>
                <a:spcPts val="0"/>
              </a:spcAft>
              <a:buFont typeface="Wingdings" pitchFamily="2" charset="2"/>
              <a:buChar char="v"/>
              <a:defRPr/>
            </a:pPr>
            <a:r>
              <a:rPr lang="en-US" sz="3600" dirty="0" smtClean="0">
                <a:latin typeface="High Tower Text" pitchFamily="18" charset="0"/>
              </a:rPr>
              <a:t>Reinventing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4"/>
          <p:cNvSpPr>
            <a:spLocks noGrp="1"/>
          </p:cNvSpPr>
          <p:nvPr>
            <p:ph type="ftr" sz="quarter" idx="10"/>
          </p:nvPr>
        </p:nvSpPr>
        <p:spPr bwMode="auto">
          <a:xfrm>
            <a:off x="5791200" y="6405563"/>
            <a:ext cx="3044825"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r>
              <a:rPr lang="en-US" sz="1400" dirty="0" smtClean="0">
                <a:cs typeface="Arial" charset="0"/>
              </a:rPr>
              <a:t>www.danielgoleman.info</a:t>
            </a:r>
            <a:endParaRPr lang="en-US" sz="1400" dirty="0" smtClean="0">
              <a:cs typeface="Arial" charset="0"/>
            </a:endParaRPr>
          </a:p>
        </p:txBody>
      </p:sp>
      <p:sp>
        <p:nvSpPr>
          <p:cNvPr id="2" name="Text Placeholder 1"/>
          <p:cNvSpPr>
            <a:spLocks noGrp="1"/>
          </p:cNvSpPr>
          <p:nvPr>
            <p:ph type="body" idx="1"/>
          </p:nvPr>
        </p:nvSpPr>
        <p:spPr>
          <a:xfrm>
            <a:off x="304800" y="2743200"/>
            <a:ext cx="8610600" cy="3581400"/>
          </a:xfrm>
        </p:spPr>
        <p:txBody>
          <a:bodyPr>
            <a:normAutofit lnSpcReduction="10000"/>
          </a:bodyPr>
          <a:lstStyle/>
          <a:p>
            <a:pPr eaLnBrk="1" fontAlgn="auto" hangingPunct="1">
              <a:spcAft>
                <a:spcPts val="0"/>
              </a:spcAft>
              <a:buFont typeface="Wingdings 2"/>
              <a:buNone/>
              <a:defRPr/>
            </a:pPr>
            <a:r>
              <a:rPr lang="en-US" sz="4800" b="0" cap="none" spc="0" dirty="0">
                <a:solidFill>
                  <a:schemeClr val="accent1">
                    <a:lumMod val="50000"/>
                  </a:schemeClr>
                </a:solidFill>
                <a:latin typeface="High Tower Text" pitchFamily="18" charset="0"/>
              </a:rPr>
              <a:t>Leadership is the ability to influence others in a manner that causes them to want to act, become, or be a part of something.</a:t>
            </a:r>
          </a:p>
        </p:txBody>
      </p:sp>
      <p:sp>
        <p:nvSpPr>
          <p:cNvPr id="28676" name="Title 2"/>
          <p:cNvSpPr>
            <a:spLocks noGrp="1"/>
          </p:cNvSpPr>
          <p:nvPr>
            <p:ph type="title"/>
          </p:nvPr>
        </p:nvSpPr>
        <p:spPr/>
        <p:txBody>
          <a:bodyPr/>
          <a:lstStyle/>
          <a:p>
            <a:pPr eaLnBrk="1" hangingPunct="1"/>
            <a:r>
              <a:rPr lang="en-US" dirty="0" smtClean="0">
                <a:latin typeface="High Tower Text" pitchFamily="18" charset="0"/>
              </a:rPr>
              <a:t>WHAT IS LEADERSHIP?</a:t>
            </a:r>
          </a:p>
        </p:txBody>
      </p:sp>
      <p:pic>
        <p:nvPicPr>
          <p:cNvPr id="4" name="Picture 3"/>
          <p:cNvPicPr>
            <a:picLocks noChangeAspect="1" noChangeArrowheads="1"/>
          </p:cNvPicPr>
          <p:nvPr/>
        </p:nvPicPr>
        <p:blipFill>
          <a:blip r:embed="rId3" cstate="print"/>
          <a:stretch>
            <a:fillRect/>
          </a:stretch>
        </p:blipFill>
        <p:spPr bwMode="auto">
          <a:xfrm>
            <a:off x="217488" y="5791200"/>
            <a:ext cx="1839912"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000" dirty="0" smtClean="0">
                <a:solidFill>
                  <a:srgbClr val="74685F"/>
                </a:solidFill>
                <a:latin typeface="High Tower Text" pitchFamily="18" charset="0"/>
              </a:rPr>
              <a:t>Introductions &amp; Acknowledgements</a:t>
            </a:r>
          </a:p>
        </p:txBody>
      </p:sp>
      <p:sp>
        <p:nvSpPr>
          <p:cNvPr id="14339" name="Content Placeholder 2"/>
          <p:cNvSpPr>
            <a:spLocks noGrp="1"/>
          </p:cNvSpPr>
          <p:nvPr>
            <p:ph sz="quarter" idx="1"/>
          </p:nvPr>
        </p:nvSpPr>
        <p:spPr>
          <a:xfrm>
            <a:off x="301625" y="1527175"/>
            <a:ext cx="8504238" cy="4572000"/>
          </a:xfrm>
        </p:spPr>
        <p:txBody>
          <a:bodyPr/>
          <a:lstStyle/>
          <a:p>
            <a:pPr marL="0" indent="0" algn="ctr" eaLnBrk="1" hangingPunct="1">
              <a:buFont typeface="Wingdings 2" pitchFamily="18" charset="2"/>
              <a:buNone/>
            </a:pPr>
            <a:endParaRPr lang="en-US" sz="3600" b="1" dirty="0" smtClean="0">
              <a:latin typeface="High Tower Text" pitchFamily="18" charset="0"/>
            </a:endParaRPr>
          </a:p>
          <a:p>
            <a:pPr marL="0" indent="0" algn="ctr" eaLnBrk="1" hangingPunct="1">
              <a:buFont typeface="Wingdings 2" pitchFamily="18" charset="2"/>
              <a:buNone/>
            </a:pPr>
            <a:r>
              <a:rPr lang="en-US" sz="3600" b="1" dirty="0" smtClean="0">
                <a:latin typeface="High Tower Text" pitchFamily="18" charset="0"/>
              </a:rPr>
              <a:t>Presenters:</a:t>
            </a:r>
          </a:p>
          <a:p>
            <a:pPr marL="273050" lvl="1" indent="0" algn="ctr" eaLnBrk="1" hangingPunct="1">
              <a:buFont typeface="Wingdings" pitchFamily="2" charset="2"/>
              <a:buNone/>
            </a:pPr>
            <a:r>
              <a:rPr lang="en-US" sz="3600" dirty="0" smtClean="0">
                <a:latin typeface="High Tower Text" pitchFamily="18" charset="0"/>
              </a:rPr>
              <a:t>Kristen Smith</a:t>
            </a:r>
            <a:br>
              <a:rPr lang="en-US" sz="3600" dirty="0" smtClean="0">
                <a:latin typeface="High Tower Text" pitchFamily="18" charset="0"/>
              </a:rPr>
            </a:br>
            <a:r>
              <a:rPr lang="en-US" sz="3600" dirty="0" smtClean="0">
                <a:latin typeface="High Tower Text" pitchFamily="18" charset="0"/>
              </a:rPr>
              <a:t>Sharon Burke</a:t>
            </a:r>
          </a:p>
          <a:p>
            <a:pPr marL="273050" lvl="1" indent="0" algn="ctr" eaLnBrk="1" hangingPunct="1">
              <a:buNone/>
            </a:pPr>
            <a:r>
              <a:rPr lang="en-US" sz="3600" dirty="0" smtClean="0">
                <a:latin typeface="High Tower Text" pitchFamily="18" charset="0"/>
              </a:rPr>
              <a:t>Wanda </a:t>
            </a:r>
            <a:r>
              <a:rPr lang="en-US" sz="3600" dirty="0" smtClean="0">
                <a:latin typeface="High Tower Text" pitchFamily="18" charset="0"/>
              </a:rPr>
              <a:t>Sabb</a:t>
            </a:r>
            <a:endParaRPr lang="en-US" sz="3600" dirty="0" smtClean="0">
              <a:latin typeface="High Tower Text" pitchFamily="18" charset="0"/>
            </a:endParaRPr>
          </a:p>
        </p:txBody>
      </p:sp>
      <p:pic>
        <p:nvPicPr>
          <p:cNvPr id="4" name="Picture 2"/>
          <p:cNvPicPr>
            <a:picLocks noChangeAspect="1" noChangeArrowheads="1"/>
          </p:cNvPicPr>
          <p:nvPr/>
        </p:nvPicPr>
        <p:blipFill>
          <a:blip r:embed="rId3" cstate="print"/>
          <a:stretch>
            <a:fillRect/>
          </a:stretch>
        </p:blipFill>
        <p:spPr bwMode="auto">
          <a:xfrm>
            <a:off x="228600" y="5715000"/>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fontScale="90000"/>
          </a:bodyPr>
          <a:lstStyle/>
          <a:p>
            <a:pPr eaLnBrk="1" fontAlgn="auto" hangingPunct="1">
              <a:spcAft>
                <a:spcPts val="0"/>
              </a:spcAft>
              <a:defRPr/>
            </a:pPr>
            <a:r>
              <a:rPr lang="en-US" sz="4400" dirty="0" smtClean="0">
                <a:solidFill>
                  <a:srgbClr val="74685F"/>
                </a:solidFill>
                <a:latin typeface="High Tower Text" pitchFamily="18" charset="0"/>
              </a:rPr>
              <a:t>Critical Role of Leadership</a:t>
            </a:r>
          </a:p>
        </p:txBody>
      </p:sp>
      <p:sp>
        <p:nvSpPr>
          <p:cNvPr id="29699" name="Content Placeholder 4"/>
          <p:cNvSpPr>
            <a:spLocks noGrp="1"/>
          </p:cNvSpPr>
          <p:nvPr>
            <p:ph sz="quarter" idx="1"/>
          </p:nvPr>
        </p:nvSpPr>
        <p:spPr>
          <a:xfrm>
            <a:off x="301625" y="1600200"/>
            <a:ext cx="8504238" cy="4572000"/>
          </a:xfrm>
        </p:spPr>
        <p:txBody>
          <a:bodyPr/>
          <a:lstStyle/>
          <a:p>
            <a:pPr algn="ctr" eaLnBrk="1" hangingPunct="1">
              <a:buFont typeface="Wingdings" pitchFamily="2" charset="2"/>
              <a:buNone/>
            </a:pPr>
            <a:r>
              <a:rPr lang="en-US" sz="2800" dirty="0" smtClean="0">
                <a:latin typeface="High Tower Text" pitchFamily="18" charset="0"/>
              </a:rPr>
              <a:t>There are several factors that are needed to successfully</a:t>
            </a:r>
          </a:p>
          <a:p>
            <a:pPr algn="ctr" eaLnBrk="1" hangingPunct="1">
              <a:buFont typeface="Wingdings" pitchFamily="2" charset="2"/>
              <a:buNone/>
            </a:pPr>
            <a:r>
              <a:rPr lang="en-US" sz="2800" dirty="0" smtClean="0">
                <a:latin typeface="High Tower Text" pitchFamily="18" charset="0"/>
              </a:rPr>
              <a:t>manage change:</a:t>
            </a:r>
          </a:p>
          <a:p>
            <a:pPr eaLnBrk="1" hangingPunct="1">
              <a:buFont typeface="Wingdings" pitchFamily="2" charset="2"/>
              <a:buNone/>
            </a:pPr>
            <a:r>
              <a:rPr lang="en-US" sz="2800" dirty="0" smtClean="0">
                <a:latin typeface="High Tower Text" pitchFamily="18" charset="0"/>
              </a:rPr>
              <a:t>		□ the ability to communicate appropriately</a:t>
            </a:r>
          </a:p>
          <a:p>
            <a:pPr eaLnBrk="1" hangingPunct="1">
              <a:buFont typeface="Wingdings" pitchFamily="2" charset="2"/>
              <a:buNone/>
            </a:pPr>
            <a:r>
              <a:rPr lang="en-US" sz="2800" dirty="0" smtClean="0">
                <a:latin typeface="High Tower Text" pitchFamily="18" charset="0"/>
              </a:rPr>
              <a:t>		</a:t>
            </a:r>
            <a:r>
              <a:rPr lang="en-US" sz="2800" dirty="0" smtClean="0">
                <a:latin typeface="Trebuchet MS" pitchFamily="34" charset="0"/>
              </a:rPr>
              <a:t>□ </a:t>
            </a:r>
            <a:r>
              <a:rPr lang="en-US" sz="2800" dirty="0" smtClean="0">
                <a:latin typeface="High Tower Text" pitchFamily="18" charset="0"/>
              </a:rPr>
              <a:t>effective people management  </a:t>
            </a:r>
          </a:p>
          <a:p>
            <a:pPr eaLnBrk="1" hangingPunct="1">
              <a:buFont typeface="Wingdings" pitchFamily="2" charset="2"/>
              <a:buNone/>
            </a:pPr>
            <a:r>
              <a:rPr lang="en-US" sz="2800" dirty="0" smtClean="0">
                <a:latin typeface="High Tower Text" pitchFamily="18" charset="0"/>
              </a:rPr>
              <a:t>		</a:t>
            </a:r>
            <a:r>
              <a:rPr lang="en-US" sz="2800" dirty="0" smtClean="0">
                <a:latin typeface="Trebuchet MS" pitchFamily="34" charset="0"/>
              </a:rPr>
              <a:t>□ </a:t>
            </a:r>
            <a:r>
              <a:rPr lang="en-US" sz="2800" dirty="0" smtClean="0">
                <a:latin typeface="High Tower Text" pitchFamily="18" charset="0"/>
              </a:rPr>
              <a:t>empathy </a:t>
            </a:r>
          </a:p>
          <a:p>
            <a:pPr eaLnBrk="1" hangingPunct="1">
              <a:buFont typeface="Wingdings" pitchFamily="2" charset="2"/>
              <a:buNone/>
            </a:pPr>
            <a:r>
              <a:rPr lang="en-US" sz="2800" dirty="0" smtClean="0">
                <a:latin typeface="High Tower Text" pitchFamily="18" charset="0"/>
              </a:rPr>
              <a:t>		</a:t>
            </a:r>
            <a:r>
              <a:rPr lang="en-US" sz="2800" dirty="0" smtClean="0">
                <a:latin typeface="Trebuchet MS" pitchFamily="34" charset="0"/>
              </a:rPr>
              <a:t>□ </a:t>
            </a:r>
            <a:r>
              <a:rPr lang="en-US" sz="2800" dirty="0" smtClean="0">
                <a:latin typeface="High Tower Text" pitchFamily="18" charset="0"/>
              </a:rPr>
              <a:t>emotional intelligence</a:t>
            </a:r>
          </a:p>
          <a:p>
            <a:pPr eaLnBrk="1" hangingPunct="1">
              <a:buFont typeface="Wingdings" pitchFamily="2" charset="2"/>
              <a:buChar char="§"/>
            </a:pPr>
            <a:endParaRPr lang="en-US" sz="2800" dirty="0" smtClean="0">
              <a:latin typeface="High Tower Text" pitchFamily="18" charset="0"/>
            </a:endParaRPr>
          </a:p>
          <a:p>
            <a:pPr eaLnBrk="1" hangingPunct="1">
              <a:buFont typeface="Wingdings" pitchFamily="2" charset="2"/>
              <a:buChar char="§"/>
            </a:pPr>
            <a:endParaRPr lang="en-US" sz="2800" dirty="0" smtClean="0">
              <a:latin typeface="High Tower Text" pitchFamily="18" charset="0"/>
            </a:endParaRPr>
          </a:p>
          <a:p>
            <a:pPr eaLnBrk="1" hangingPunct="1">
              <a:buFont typeface="Wingdings" pitchFamily="2" charset="2"/>
              <a:buChar char="§"/>
            </a:pPr>
            <a:endParaRPr lang="en-US" sz="2800" dirty="0" smtClean="0">
              <a:latin typeface="High Tower Text" pitchFamily="18" charset="0"/>
            </a:endParaRPr>
          </a:p>
          <a:p>
            <a:pPr eaLnBrk="1" hangingPunct="1">
              <a:buFont typeface="Wingdings" pitchFamily="2" charset="2"/>
              <a:buNone/>
            </a:pPr>
            <a:endParaRPr lang="en-US" sz="2400" dirty="0" smtClean="0">
              <a:latin typeface="High Tower Text" pitchFamily="18" charset="0"/>
            </a:endParaRPr>
          </a:p>
          <a:p>
            <a:pPr eaLnBrk="1" hangingPunct="1">
              <a:buFont typeface="Wingdings 2" pitchFamily="18" charset="2"/>
              <a:buNone/>
            </a:pPr>
            <a:endParaRPr lang="en-US" sz="2400" dirty="0" smtClean="0"/>
          </a:p>
        </p:txBody>
      </p:sp>
      <p:pic>
        <p:nvPicPr>
          <p:cNvPr id="6" name="Picture 5"/>
          <p:cNvPicPr>
            <a:picLocks noChangeAspect="1" noChangeArrowheads="1"/>
          </p:cNvPicPr>
          <p:nvPr/>
        </p:nvPicPr>
        <p:blipFill>
          <a:blip r:embed="rId3" cstate="print"/>
          <a:stretch>
            <a:fillRect/>
          </a:stretch>
        </p:blipFill>
        <p:spPr bwMode="auto">
          <a:xfrm>
            <a:off x="217488" y="5791200"/>
            <a:ext cx="1839912" cy="609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8132" name="Footer Placeholder 4"/>
          <p:cNvSpPr>
            <a:spLocks noGrp="1"/>
          </p:cNvSpPr>
          <p:nvPr>
            <p:ph type="ftr" sz="quarter" idx="11"/>
          </p:nvPr>
        </p:nvSpPr>
        <p:spPr bwMode="auto">
          <a:xfrm>
            <a:off x="5257800" y="6400800"/>
            <a:ext cx="3581400" cy="457200"/>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r>
              <a:rPr lang="en-US" sz="1600" dirty="0" smtClean="0">
                <a:cs typeface="Arial" charset="0"/>
              </a:rPr>
              <a:t>www.kenblachard.com</a:t>
            </a:r>
            <a:endParaRPr lang="en-US" sz="1600" dirty="0" smtClean="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p:cNvSpPr>
          <p:nvPr>
            <p:ph type="title" idx="4294967295"/>
          </p:nvPr>
        </p:nvSpPr>
        <p:spPr/>
        <p:txBody>
          <a:bodyPr/>
          <a:lstStyle/>
          <a:p>
            <a:pPr eaLnBrk="1" hangingPunct="1"/>
            <a:r>
              <a:rPr lang="en-US" dirty="0" smtClean="0"/>
              <a:t>20 Best Companies for Leadership </a:t>
            </a:r>
          </a:p>
        </p:txBody>
      </p:sp>
      <p:pic>
        <p:nvPicPr>
          <p:cNvPr id="30723" name="Picture 6" descr="What the Best Are Doing"/>
          <p:cNvPicPr>
            <a:picLocks noChangeAspect="1" noChangeArrowheads="1"/>
          </p:cNvPicPr>
          <p:nvPr/>
        </p:nvPicPr>
        <p:blipFill>
          <a:blip r:embed="rId3" cstate="print"/>
          <a:srcRect/>
          <a:stretch>
            <a:fillRect/>
          </a:stretch>
        </p:blipFill>
        <p:spPr bwMode="auto">
          <a:xfrm>
            <a:off x="381000" y="1143000"/>
            <a:ext cx="8458200" cy="4953000"/>
          </a:xfrm>
          <a:prstGeom prst="rect">
            <a:avLst/>
          </a:prstGeom>
          <a:noFill/>
          <a:ln w="9525">
            <a:noFill/>
            <a:miter lim="800000"/>
            <a:headEnd/>
            <a:tailEnd/>
          </a:ln>
        </p:spPr>
      </p:pic>
      <p:sp>
        <p:nvSpPr>
          <p:cNvPr id="30724" name="Text Box 7"/>
          <p:cNvSpPr txBox="1">
            <a:spLocks noChangeArrowheads="1"/>
          </p:cNvSpPr>
          <p:nvPr/>
        </p:nvSpPr>
        <p:spPr bwMode="auto">
          <a:xfrm>
            <a:off x="152400" y="6400800"/>
            <a:ext cx="8686800" cy="307975"/>
          </a:xfrm>
          <a:prstGeom prst="rect">
            <a:avLst/>
          </a:prstGeom>
          <a:noFill/>
          <a:ln w="9525">
            <a:noFill/>
            <a:miter lim="800000"/>
            <a:headEnd/>
            <a:tailEnd/>
          </a:ln>
        </p:spPr>
        <p:txBody>
          <a:bodyPr>
            <a:spAutoFit/>
          </a:bodyPr>
          <a:lstStyle/>
          <a:p>
            <a:r>
              <a:rPr lang="en-US" sz="1400" dirty="0">
                <a:latin typeface="Georgia" pitchFamily="18" charset="0"/>
              </a:rPr>
              <a:t>BusinessWeek.com</a:t>
            </a:r>
            <a:r>
              <a:rPr lang="en-US" sz="1400" dirty="0">
                <a:latin typeface="Georgia" pitchFamily="18" charset="0"/>
              </a:rPr>
              <a:t>/Hay Group survey 2010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1625" y="228600"/>
            <a:ext cx="8534400" cy="758825"/>
          </a:xfrm>
        </p:spPr>
        <p:txBody>
          <a:bodyPr/>
          <a:lstStyle/>
          <a:p>
            <a:pPr eaLnBrk="1" hangingPunct="1"/>
            <a:r>
              <a:rPr lang="en-US" sz="3400" dirty="0" smtClean="0">
                <a:latin typeface="High Tower Text" pitchFamily="18" charset="0"/>
              </a:rPr>
              <a:t>Traditional vs. Transformational Leadership</a:t>
            </a:r>
          </a:p>
        </p:txBody>
      </p:sp>
      <p:sp>
        <p:nvSpPr>
          <p:cNvPr id="3" name="Content Placeholder 2"/>
          <p:cNvSpPr>
            <a:spLocks noGrp="1"/>
          </p:cNvSpPr>
          <p:nvPr>
            <p:ph sz="half" idx="1"/>
          </p:nvPr>
        </p:nvSpPr>
        <p:spPr>
          <a:xfrm>
            <a:off x="301625" y="1371600"/>
            <a:ext cx="4038600" cy="5029200"/>
          </a:xfrm>
        </p:spPr>
        <p:txBody>
          <a:bodyPr>
            <a:normAutofit fontScale="25000" lnSpcReduction="20000"/>
          </a:bodyPr>
          <a:lstStyle/>
          <a:p>
            <a:pPr marL="274320" indent="-274320" algn="ctr" eaLnBrk="1" fontAlgn="auto" hangingPunct="1">
              <a:spcAft>
                <a:spcPts val="0"/>
              </a:spcAft>
              <a:buFont typeface="Wingdings" pitchFamily="2" charset="2"/>
              <a:buChar char="§"/>
              <a:defRPr/>
            </a:pPr>
            <a:r>
              <a:rPr lang="en-US" sz="8600" dirty="0" smtClean="0">
                <a:latin typeface="High Tower Text" pitchFamily="18" charset="0"/>
              </a:rPr>
              <a:t>Traditional Leadership</a:t>
            </a:r>
            <a:endParaRPr lang="en-US" sz="8600" dirty="0">
              <a:latin typeface="High Tower Text" pitchFamily="18" charset="0"/>
            </a:endParaRPr>
          </a:p>
          <a:p>
            <a:pPr marL="274320" lvl="1" indent="0" eaLnBrk="1" fontAlgn="auto" hangingPunct="1">
              <a:spcAft>
                <a:spcPts val="0"/>
              </a:spcAft>
              <a:buFont typeface="Wingdings"/>
              <a:buNone/>
              <a:defRPr/>
            </a:pPr>
            <a:endParaRPr lang="en-US" sz="7400" dirty="0">
              <a:latin typeface="High Tower Text" pitchFamily="18" charset="0"/>
            </a:endParaRPr>
          </a:p>
          <a:p>
            <a:pPr marL="274320" lvl="1" indent="0" eaLnBrk="1" fontAlgn="auto" hangingPunct="1">
              <a:spcAft>
                <a:spcPts val="0"/>
              </a:spcAft>
              <a:buFont typeface="Wingdings"/>
              <a:buNone/>
              <a:defRPr/>
            </a:pPr>
            <a:r>
              <a:rPr lang="en-US" sz="7400" dirty="0">
                <a:latin typeface="High Tower Text" pitchFamily="18" charset="0"/>
              </a:rPr>
              <a:t>Occurs when the leader rewards or punishes individuals, depending on the adequacy of performance</a:t>
            </a:r>
          </a:p>
          <a:p>
            <a:pPr marL="548640" lvl="1" indent="-274320" eaLnBrk="1" fontAlgn="auto" hangingPunct="1">
              <a:spcAft>
                <a:spcPts val="0"/>
              </a:spcAft>
              <a:buFont typeface="Wingdings"/>
              <a:buChar char=""/>
              <a:defRPr/>
            </a:pPr>
            <a:endParaRPr lang="en-US" sz="7400" dirty="0">
              <a:latin typeface="High Tower Text" pitchFamily="18" charset="0"/>
            </a:endParaRPr>
          </a:p>
          <a:p>
            <a:pPr marL="274320" lvl="1" indent="0" eaLnBrk="1" fontAlgn="auto" hangingPunct="1">
              <a:spcAft>
                <a:spcPts val="0"/>
              </a:spcAft>
              <a:buFont typeface="Wingdings"/>
              <a:buNone/>
              <a:defRPr/>
            </a:pPr>
            <a:r>
              <a:rPr lang="en-US" sz="7400" dirty="0">
                <a:latin typeface="High Tower Text" pitchFamily="18" charset="0"/>
              </a:rPr>
              <a:t>Exchange relationship; contingent reinforcement</a:t>
            </a:r>
          </a:p>
          <a:p>
            <a:pPr marL="548640" lvl="1" indent="-274320" eaLnBrk="1" fontAlgn="auto" hangingPunct="1">
              <a:spcAft>
                <a:spcPts val="0"/>
              </a:spcAft>
              <a:buFont typeface="Wingdings"/>
              <a:buChar char=""/>
              <a:defRPr/>
            </a:pPr>
            <a:endParaRPr lang="en-US" sz="7400" dirty="0">
              <a:latin typeface="High Tower Text" pitchFamily="18" charset="0"/>
            </a:endParaRPr>
          </a:p>
          <a:p>
            <a:pPr marL="274320" lvl="1" indent="0" eaLnBrk="1" fontAlgn="auto" hangingPunct="1">
              <a:spcAft>
                <a:spcPts val="0"/>
              </a:spcAft>
              <a:buFont typeface="Wingdings"/>
              <a:buNone/>
              <a:defRPr/>
            </a:pPr>
            <a:r>
              <a:rPr lang="en-US" sz="7400" dirty="0">
                <a:latin typeface="High Tower Text" pitchFamily="18" charset="0"/>
              </a:rPr>
              <a:t>Does not address individuals self-worth, interest or intrinsic satisfaction </a:t>
            </a:r>
          </a:p>
          <a:p>
            <a:pPr marL="274320" indent="-274320" eaLnBrk="1" fontAlgn="auto" hangingPunct="1">
              <a:spcAft>
                <a:spcPts val="0"/>
              </a:spcAft>
              <a:buFont typeface="Wingdings 2"/>
              <a:buChar char=""/>
              <a:defRPr/>
            </a:pPr>
            <a:endParaRPr lang="en-US" dirty="0"/>
          </a:p>
        </p:txBody>
      </p:sp>
      <p:sp>
        <p:nvSpPr>
          <p:cNvPr id="4" name="Content Placeholder 3"/>
          <p:cNvSpPr>
            <a:spLocks noGrp="1"/>
          </p:cNvSpPr>
          <p:nvPr>
            <p:ph sz="half" idx="2"/>
          </p:nvPr>
        </p:nvSpPr>
        <p:spPr>
          <a:xfrm>
            <a:off x="4572000" y="1371600"/>
            <a:ext cx="4267200" cy="5181600"/>
          </a:xfrm>
        </p:spPr>
        <p:txBody>
          <a:bodyPr>
            <a:normAutofit fontScale="25000" lnSpcReduction="20000"/>
          </a:bodyPr>
          <a:lstStyle/>
          <a:p>
            <a:pPr marL="274320" indent="-274320" algn="ctr" eaLnBrk="1" fontAlgn="auto" hangingPunct="1">
              <a:spcAft>
                <a:spcPts val="0"/>
              </a:spcAft>
              <a:buFont typeface="Wingdings" pitchFamily="2" charset="2"/>
              <a:buChar char="§"/>
              <a:defRPr/>
            </a:pPr>
            <a:r>
              <a:rPr lang="en-US" sz="8800" dirty="0">
                <a:latin typeface="High Tower Text" pitchFamily="18" charset="0"/>
              </a:rPr>
              <a:t>Transformational Leadership</a:t>
            </a:r>
          </a:p>
          <a:p>
            <a:pPr marL="274320" lvl="1" indent="0" eaLnBrk="1" fontAlgn="auto" hangingPunct="1">
              <a:spcAft>
                <a:spcPts val="0"/>
              </a:spcAft>
              <a:buFont typeface="Wingdings"/>
              <a:buNone/>
              <a:defRPr/>
            </a:pPr>
            <a:endParaRPr lang="en-US" sz="3800" dirty="0" smtClean="0">
              <a:latin typeface="High Tower Text" pitchFamily="18" charset="0"/>
            </a:endParaRPr>
          </a:p>
          <a:p>
            <a:pPr marL="274320" lvl="1" indent="0" eaLnBrk="1" fontAlgn="auto" hangingPunct="1">
              <a:spcAft>
                <a:spcPts val="0"/>
              </a:spcAft>
              <a:buFont typeface="Wingdings"/>
              <a:buNone/>
              <a:defRPr/>
            </a:pPr>
            <a:r>
              <a:rPr lang="en-US" sz="7200" dirty="0" smtClean="0">
                <a:latin typeface="High Tower Text" pitchFamily="18" charset="0"/>
              </a:rPr>
              <a:t>Provides </a:t>
            </a:r>
            <a:r>
              <a:rPr lang="en-US" sz="7200" dirty="0">
                <a:latin typeface="High Tower Text" pitchFamily="18" charset="0"/>
              </a:rPr>
              <a:t>a better fit when managing change process in System Transformation</a:t>
            </a:r>
          </a:p>
          <a:p>
            <a:pPr marL="822960" lvl="2" eaLnBrk="1" fontAlgn="auto" hangingPunct="1">
              <a:lnSpc>
                <a:spcPct val="120000"/>
              </a:lnSpc>
              <a:spcBef>
                <a:spcPts val="0"/>
              </a:spcBef>
              <a:spcAft>
                <a:spcPts val="0"/>
              </a:spcAft>
              <a:buClr>
                <a:schemeClr val="accent3"/>
              </a:buClr>
              <a:buFont typeface="Wingdings 2"/>
              <a:buChar char=""/>
              <a:defRPr/>
            </a:pPr>
            <a:endParaRPr lang="en-US" sz="7200" dirty="0">
              <a:latin typeface="High Tower Text" pitchFamily="18" charset="0"/>
            </a:endParaRPr>
          </a:p>
          <a:p>
            <a:pPr marL="274320" lvl="1" indent="0" eaLnBrk="1" fontAlgn="auto" hangingPunct="1">
              <a:lnSpc>
                <a:spcPct val="120000"/>
              </a:lnSpc>
              <a:spcBef>
                <a:spcPts val="0"/>
              </a:spcBef>
              <a:spcAft>
                <a:spcPts val="0"/>
              </a:spcAft>
              <a:buFont typeface="Wingdings"/>
              <a:buNone/>
              <a:defRPr/>
            </a:pPr>
            <a:r>
              <a:rPr lang="en-US" sz="7200" dirty="0" smtClean="0">
                <a:latin typeface="High Tower Text" pitchFamily="18" charset="0"/>
              </a:rPr>
              <a:t>Inspire </a:t>
            </a:r>
            <a:r>
              <a:rPr lang="en-US" sz="7200" dirty="0">
                <a:latin typeface="High Tower Text" pitchFamily="18" charset="0"/>
              </a:rPr>
              <a:t>followers to commit to a shared vision for the organization</a:t>
            </a:r>
            <a:r>
              <a:rPr lang="en-US" sz="7200" dirty="0" smtClean="0">
                <a:latin typeface="High Tower Text" pitchFamily="18" charset="0"/>
              </a:rPr>
              <a:t>,</a:t>
            </a:r>
            <a:endParaRPr lang="en-US" sz="7200" dirty="0">
              <a:latin typeface="High Tower Text" pitchFamily="18" charset="0"/>
            </a:endParaRPr>
          </a:p>
          <a:p>
            <a:pPr marL="548640" lvl="1" indent="-274320" eaLnBrk="1" fontAlgn="auto" hangingPunct="1">
              <a:lnSpc>
                <a:spcPct val="120000"/>
              </a:lnSpc>
              <a:spcBef>
                <a:spcPts val="0"/>
              </a:spcBef>
              <a:spcAft>
                <a:spcPts val="0"/>
              </a:spcAft>
              <a:buFont typeface="Wingdings"/>
              <a:buChar char=""/>
              <a:defRPr/>
            </a:pPr>
            <a:endParaRPr lang="en-US" sz="7200" dirty="0">
              <a:latin typeface="High Tower Text" pitchFamily="18" charset="0"/>
            </a:endParaRPr>
          </a:p>
          <a:p>
            <a:pPr marL="274320" lvl="1" indent="0" eaLnBrk="1" fontAlgn="auto" hangingPunct="1">
              <a:lnSpc>
                <a:spcPct val="120000"/>
              </a:lnSpc>
              <a:spcBef>
                <a:spcPts val="0"/>
              </a:spcBef>
              <a:spcAft>
                <a:spcPts val="0"/>
              </a:spcAft>
              <a:buFont typeface="Wingdings"/>
              <a:buNone/>
              <a:defRPr/>
            </a:pPr>
            <a:r>
              <a:rPr lang="en-US" sz="7200" dirty="0">
                <a:latin typeface="High Tower Text" pitchFamily="18" charset="0"/>
              </a:rPr>
              <a:t>Can occur at all levels and by any individual in the organization </a:t>
            </a:r>
          </a:p>
          <a:p>
            <a:pPr marL="548640" lvl="1" indent="-274320" eaLnBrk="1" fontAlgn="auto" hangingPunct="1">
              <a:lnSpc>
                <a:spcPct val="120000"/>
              </a:lnSpc>
              <a:spcBef>
                <a:spcPts val="0"/>
              </a:spcBef>
              <a:spcAft>
                <a:spcPts val="0"/>
              </a:spcAft>
              <a:buFont typeface="Wingdings"/>
              <a:buChar char=""/>
              <a:defRPr/>
            </a:pPr>
            <a:endParaRPr lang="en-US" sz="7200" dirty="0">
              <a:latin typeface="High Tower Text" pitchFamily="18" charset="0"/>
            </a:endParaRPr>
          </a:p>
          <a:p>
            <a:pPr marL="274320" lvl="1" indent="0" eaLnBrk="1" fontAlgn="auto" hangingPunct="1">
              <a:lnSpc>
                <a:spcPct val="120000"/>
              </a:lnSpc>
              <a:spcBef>
                <a:spcPts val="0"/>
              </a:spcBef>
              <a:spcAft>
                <a:spcPts val="0"/>
              </a:spcAft>
              <a:buFont typeface="Wingdings"/>
              <a:buNone/>
              <a:defRPr/>
            </a:pPr>
            <a:r>
              <a:rPr lang="en-US" sz="7200" dirty="0">
                <a:latin typeface="High Tower Text" pitchFamily="18" charset="0"/>
              </a:rPr>
              <a:t>Emphasizes intrinsic motivation and focuses on positive development of individuals in the </a:t>
            </a:r>
            <a:r>
              <a:rPr lang="en-US" sz="7200" dirty="0" smtClean="0">
                <a:latin typeface="High Tower Text" pitchFamily="18" charset="0"/>
              </a:rPr>
              <a:t>organization</a:t>
            </a:r>
          </a:p>
          <a:p>
            <a:pPr marL="274320" lvl="1" indent="0" eaLnBrk="1" fontAlgn="auto" hangingPunct="1">
              <a:lnSpc>
                <a:spcPct val="120000"/>
              </a:lnSpc>
              <a:spcBef>
                <a:spcPts val="0"/>
              </a:spcBef>
              <a:spcAft>
                <a:spcPts val="0"/>
              </a:spcAft>
              <a:buFont typeface="Wingdings"/>
              <a:buNone/>
              <a:defRPr/>
            </a:pPr>
            <a:endParaRPr lang="en-US" sz="7200" dirty="0">
              <a:latin typeface="High Tower Text" pitchFamily="18" charset="0"/>
            </a:endParaRPr>
          </a:p>
          <a:p>
            <a:pPr marL="274320" lvl="1" indent="0" eaLnBrk="1" fontAlgn="auto" hangingPunct="1">
              <a:lnSpc>
                <a:spcPct val="120000"/>
              </a:lnSpc>
              <a:spcBef>
                <a:spcPts val="0"/>
              </a:spcBef>
              <a:spcAft>
                <a:spcPts val="0"/>
              </a:spcAft>
              <a:buFont typeface="Wingdings"/>
              <a:buNone/>
              <a:defRPr/>
            </a:pPr>
            <a:r>
              <a:rPr lang="en-US" sz="7200" dirty="0">
                <a:latin typeface="High Tower Text" pitchFamily="18" charset="0"/>
              </a:rPr>
              <a:t>Leaders create an open, trust-based culture so that communication can flow from bottom-up and top-down </a:t>
            </a:r>
          </a:p>
          <a:p>
            <a:pPr marL="274320" indent="-274320" eaLnBrk="1" fontAlgn="auto" hangingPunct="1">
              <a:spcAft>
                <a:spcPts val="0"/>
              </a:spcAft>
              <a:buFont typeface="Wingdings 2"/>
              <a:buChar char=""/>
              <a:defRPr/>
            </a:pPr>
            <a:endParaRPr lang="en-US" sz="5600" dirty="0"/>
          </a:p>
        </p:txBody>
      </p:sp>
      <p:pic>
        <p:nvPicPr>
          <p:cNvPr id="5" name="Picture 4"/>
          <p:cNvPicPr>
            <a:picLocks noChangeAspect="1" noChangeArrowheads="1"/>
          </p:cNvPicPr>
          <p:nvPr/>
        </p:nvPicPr>
        <p:blipFill>
          <a:blip r:embed="rId3" cstate="print"/>
          <a:stretch>
            <a:fillRect/>
          </a:stretch>
        </p:blipFill>
        <p:spPr bwMode="auto">
          <a:xfrm>
            <a:off x="217488" y="5791200"/>
            <a:ext cx="1839912"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52399"/>
          <a:ext cx="8839200" cy="6248400"/>
        </p:xfrm>
        <a:graphic>
          <a:graphicData uri="http://schemas.openxmlformats.org/drawingml/2006/table">
            <a:tbl>
              <a:tblPr>
                <a:tableStyleId>{3C2FFA5D-87B4-456A-9821-1D502468CF0F}</a:tableStyleId>
              </a:tblPr>
              <a:tblGrid>
                <a:gridCol w="4419600"/>
                <a:gridCol w="4419600"/>
              </a:tblGrid>
              <a:tr h="525566">
                <a:tc>
                  <a:txBody>
                    <a:bodyPr/>
                    <a:lstStyle/>
                    <a:p>
                      <a:pPr marL="0" marR="0" algn="ctr">
                        <a:spcBef>
                          <a:spcPts val="0"/>
                        </a:spcBef>
                        <a:spcAft>
                          <a:spcPts val="0"/>
                        </a:spcAft>
                      </a:pPr>
                      <a:r>
                        <a:rPr lang="en-US" sz="2400" dirty="0" smtClean="0">
                          <a:latin typeface="High Tower Text" pitchFamily="18" charset="0"/>
                        </a:rPr>
                        <a:t>Traditional Leadership</a:t>
                      </a:r>
                      <a:endParaRPr lang="en-US" sz="2400" dirty="0">
                        <a:latin typeface="High Tower Text" pitchFamily="18" charset="0"/>
                        <a:ea typeface="Times New Roman"/>
                      </a:endParaRPr>
                    </a:p>
                  </a:txBody>
                  <a:tcPr marL="19050" marR="19050" marT="19050" marB="19050"/>
                </a:tc>
                <a:tc>
                  <a:txBody>
                    <a:bodyPr/>
                    <a:lstStyle/>
                    <a:p>
                      <a:pPr marL="0" marR="0" algn="ctr">
                        <a:spcBef>
                          <a:spcPts val="0"/>
                        </a:spcBef>
                        <a:spcAft>
                          <a:spcPts val="0"/>
                        </a:spcAft>
                      </a:pPr>
                      <a:r>
                        <a:rPr lang="en-US" sz="2400" dirty="0">
                          <a:latin typeface="High Tower Text" pitchFamily="18" charset="0"/>
                        </a:rPr>
                        <a:t>Transformational Leadership</a:t>
                      </a:r>
                      <a:endParaRPr lang="en-US" sz="2400" dirty="0">
                        <a:latin typeface="High Tower Text" pitchFamily="18" charset="0"/>
                        <a:ea typeface="Times New Roman"/>
                      </a:endParaRPr>
                    </a:p>
                  </a:txBody>
                  <a:tcPr marL="19050" marR="19050" marT="19050" marB="19050"/>
                </a:tc>
              </a:tr>
              <a:tr h="525566">
                <a:tc>
                  <a:txBody>
                    <a:bodyPr/>
                    <a:lstStyle/>
                    <a:p>
                      <a:pPr marL="0" marR="0">
                        <a:spcBef>
                          <a:spcPts val="0"/>
                        </a:spcBef>
                        <a:spcAft>
                          <a:spcPts val="0"/>
                        </a:spcAft>
                      </a:pPr>
                      <a:r>
                        <a:rPr lang="en-US" sz="1600" dirty="0">
                          <a:latin typeface="High Tower Text" pitchFamily="18" charset="0"/>
                        </a:rPr>
                        <a:t>Leadership is responsive</a:t>
                      </a:r>
                      <a:endParaRPr lang="en-US" sz="1600" dirty="0">
                        <a:latin typeface="High Tower Text" pitchFamily="18" charset="0"/>
                        <a:ea typeface="Times New Roman"/>
                      </a:endParaRPr>
                    </a:p>
                  </a:txBody>
                  <a:tcPr marL="19050" marR="19050" marT="19050" marB="19050"/>
                </a:tc>
                <a:tc>
                  <a:txBody>
                    <a:bodyPr/>
                    <a:lstStyle/>
                    <a:p>
                      <a:pPr marL="0" marR="0">
                        <a:spcBef>
                          <a:spcPts val="0"/>
                        </a:spcBef>
                        <a:spcAft>
                          <a:spcPts val="0"/>
                        </a:spcAft>
                      </a:pPr>
                      <a:r>
                        <a:rPr lang="en-US" sz="1600" dirty="0">
                          <a:latin typeface="High Tower Text" pitchFamily="18" charset="0"/>
                        </a:rPr>
                        <a:t>Leadership is proactive</a:t>
                      </a:r>
                      <a:endParaRPr lang="en-US" sz="1600" dirty="0">
                        <a:latin typeface="High Tower Text" pitchFamily="18" charset="0"/>
                        <a:ea typeface="Times New Roman"/>
                      </a:endParaRPr>
                    </a:p>
                  </a:txBody>
                  <a:tcPr marL="19050" marR="19050" marT="19050" marB="19050"/>
                </a:tc>
              </a:tr>
              <a:tr h="953805">
                <a:tc>
                  <a:txBody>
                    <a:bodyPr/>
                    <a:lstStyle/>
                    <a:p>
                      <a:pPr marL="0" marR="0">
                        <a:spcBef>
                          <a:spcPts val="0"/>
                        </a:spcBef>
                        <a:spcAft>
                          <a:spcPts val="0"/>
                        </a:spcAft>
                      </a:pPr>
                      <a:r>
                        <a:rPr lang="en-US" sz="1600" dirty="0">
                          <a:latin typeface="High Tower Text" pitchFamily="18" charset="0"/>
                        </a:rPr>
                        <a:t>Works within the organizational culture</a:t>
                      </a:r>
                      <a:endParaRPr lang="en-US" sz="1600" dirty="0">
                        <a:latin typeface="High Tower Text" pitchFamily="18" charset="0"/>
                        <a:ea typeface="Times New Roman"/>
                      </a:endParaRPr>
                    </a:p>
                  </a:txBody>
                  <a:tcPr marL="19050" marR="19050" marT="19050" marB="19050"/>
                </a:tc>
                <a:tc>
                  <a:txBody>
                    <a:bodyPr/>
                    <a:lstStyle/>
                    <a:p>
                      <a:pPr marL="0" marR="0">
                        <a:spcBef>
                          <a:spcPts val="0"/>
                        </a:spcBef>
                        <a:spcAft>
                          <a:spcPts val="0"/>
                        </a:spcAft>
                      </a:pPr>
                      <a:r>
                        <a:rPr lang="en-US" sz="1600" dirty="0">
                          <a:latin typeface="High Tower Text" pitchFamily="18" charset="0"/>
                        </a:rPr>
                        <a:t>Work to change the organizational culture by implementing new ideas</a:t>
                      </a:r>
                      <a:endParaRPr lang="en-US" sz="1600" dirty="0">
                        <a:latin typeface="High Tower Text" pitchFamily="18" charset="0"/>
                        <a:ea typeface="Times New Roman"/>
                      </a:endParaRPr>
                    </a:p>
                  </a:txBody>
                  <a:tcPr marL="19050" marR="19050" marT="19050" marB="19050"/>
                </a:tc>
              </a:tr>
              <a:tr h="1382046">
                <a:tc>
                  <a:txBody>
                    <a:bodyPr/>
                    <a:lstStyle/>
                    <a:p>
                      <a:pPr marL="0" marR="0">
                        <a:spcBef>
                          <a:spcPts val="0"/>
                        </a:spcBef>
                        <a:spcAft>
                          <a:spcPts val="0"/>
                        </a:spcAft>
                      </a:pPr>
                      <a:r>
                        <a:rPr lang="en-US" sz="1600" dirty="0" smtClean="0">
                          <a:latin typeface="High Tower Text" pitchFamily="18" charset="0"/>
                        </a:rPr>
                        <a:t>Traditional </a:t>
                      </a:r>
                      <a:r>
                        <a:rPr lang="en-US" sz="1600" dirty="0">
                          <a:latin typeface="High Tower Text" pitchFamily="18" charset="0"/>
                        </a:rPr>
                        <a:t>leaders make employees achieve organizational objectives through rewards and punishment</a:t>
                      </a:r>
                      <a:endParaRPr lang="en-US" sz="1600" dirty="0">
                        <a:latin typeface="High Tower Text" pitchFamily="18" charset="0"/>
                        <a:ea typeface="Times New Roman"/>
                      </a:endParaRPr>
                    </a:p>
                  </a:txBody>
                  <a:tcPr marL="19050" marR="19050" marT="19050" marB="19050"/>
                </a:tc>
                <a:tc>
                  <a:txBody>
                    <a:bodyPr/>
                    <a:lstStyle/>
                    <a:p>
                      <a:pPr marL="0" marR="0">
                        <a:spcBef>
                          <a:spcPts val="0"/>
                        </a:spcBef>
                        <a:spcAft>
                          <a:spcPts val="0"/>
                        </a:spcAft>
                      </a:pPr>
                      <a:r>
                        <a:rPr lang="en-US" sz="1600" dirty="0">
                          <a:latin typeface="High Tower Text" pitchFamily="18" charset="0"/>
                        </a:rPr>
                        <a:t>Transformational leaders motivate and empower employees to achieve company’s objectives by appealing to higher ideals and moral values</a:t>
                      </a:r>
                      <a:endParaRPr lang="en-US" sz="1600" dirty="0">
                        <a:latin typeface="High Tower Text" pitchFamily="18" charset="0"/>
                        <a:ea typeface="Times New Roman"/>
                      </a:endParaRPr>
                    </a:p>
                  </a:txBody>
                  <a:tcPr marL="19050" marR="19050" marT="19050" marB="19050"/>
                </a:tc>
              </a:tr>
              <a:tr h="1382046">
                <a:tc>
                  <a:txBody>
                    <a:bodyPr/>
                    <a:lstStyle/>
                    <a:p>
                      <a:pPr marL="0" marR="0">
                        <a:spcBef>
                          <a:spcPts val="0"/>
                        </a:spcBef>
                        <a:spcAft>
                          <a:spcPts val="0"/>
                        </a:spcAft>
                      </a:pPr>
                      <a:r>
                        <a:rPr lang="en-US" sz="1600" dirty="0">
                          <a:latin typeface="High Tower Text" pitchFamily="18" charset="0"/>
                        </a:rPr>
                        <a:t>Motivates followers by appealing to their own self-interest</a:t>
                      </a:r>
                      <a:endParaRPr lang="en-US" sz="1600" dirty="0">
                        <a:latin typeface="High Tower Text" pitchFamily="18" charset="0"/>
                        <a:ea typeface="Times New Roman"/>
                      </a:endParaRPr>
                    </a:p>
                  </a:txBody>
                  <a:tcPr marL="19050" marR="19050" marT="19050" marB="19050"/>
                </a:tc>
                <a:tc>
                  <a:txBody>
                    <a:bodyPr/>
                    <a:lstStyle/>
                    <a:p>
                      <a:pPr marL="0" marR="0">
                        <a:spcBef>
                          <a:spcPts val="0"/>
                        </a:spcBef>
                        <a:spcAft>
                          <a:spcPts val="0"/>
                        </a:spcAft>
                      </a:pPr>
                      <a:r>
                        <a:rPr lang="en-US" sz="1600" dirty="0">
                          <a:latin typeface="High Tower Text" pitchFamily="18" charset="0"/>
                        </a:rPr>
                        <a:t>Motivates followers by encouraging them to transcend their own interests for those of the group or unit</a:t>
                      </a:r>
                      <a:endParaRPr lang="en-US" sz="1600" dirty="0">
                        <a:latin typeface="High Tower Text" pitchFamily="18" charset="0"/>
                        <a:ea typeface="Times New Roman"/>
                      </a:endParaRPr>
                    </a:p>
                  </a:txBody>
                  <a:tcPr marL="19050" marR="19050" marT="19050" marB="19050"/>
                </a:tc>
              </a:tr>
              <a:tr h="525566">
                <a:tc>
                  <a:txBody>
                    <a:bodyPr/>
                    <a:lstStyle/>
                    <a:p>
                      <a:pPr marL="0" marR="0">
                        <a:spcBef>
                          <a:spcPts val="0"/>
                        </a:spcBef>
                        <a:spcAft>
                          <a:spcPts val="0"/>
                        </a:spcAft>
                      </a:pPr>
                      <a:r>
                        <a:rPr lang="en-US" sz="1600" dirty="0">
                          <a:latin typeface="High Tower Text" pitchFamily="18" charset="0"/>
                        </a:rPr>
                        <a:t>Acceptance of the status quo</a:t>
                      </a:r>
                      <a:endParaRPr lang="en-US" sz="1600" dirty="0">
                        <a:latin typeface="High Tower Text" pitchFamily="18" charset="0"/>
                        <a:ea typeface="Times New Roman"/>
                      </a:endParaRPr>
                    </a:p>
                  </a:txBody>
                  <a:tcPr marL="19050" marR="19050" marT="19050" marB="19050"/>
                </a:tc>
                <a:tc>
                  <a:txBody>
                    <a:bodyPr/>
                    <a:lstStyle/>
                    <a:p>
                      <a:pPr marL="0" marR="0">
                        <a:spcBef>
                          <a:spcPts val="0"/>
                        </a:spcBef>
                        <a:spcAft>
                          <a:spcPts val="0"/>
                        </a:spcAft>
                      </a:pPr>
                      <a:r>
                        <a:rPr lang="en-US" sz="1600" dirty="0">
                          <a:latin typeface="High Tower Text" pitchFamily="18" charset="0"/>
                        </a:rPr>
                        <a:t>Broad vision- willingness to push boundaries</a:t>
                      </a:r>
                      <a:endParaRPr lang="en-US" sz="1600" dirty="0">
                        <a:latin typeface="High Tower Text" pitchFamily="18" charset="0"/>
                        <a:ea typeface="Times New Roman"/>
                      </a:endParaRPr>
                    </a:p>
                  </a:txBody>
                  <a:tcPr marL="19050" marR="19050" marT="19050" marB="19050"/>
                </a:tc>
              </a:tr>
              <a:tr h="953805">
                <a:tc>
                  <a:txBody>
                    <a:bodyPr/>
                    <a:lstStyle/>
                    <a:p>
                      <a:pPr marL="0" marR="0">
                        <a:spcBef>
                          <a:spcPts val="0"/>
                        </a:spcBef>
                        <a:spcAft>
                          <a:spcPts val="0"/>
                        </a:spcAft>
                      </a:pPr>
                      <a:r>
                        <a:rPr lang="en-US" sz="1600" dirty="0">
                          <a:latin typeface="High Tower Text" pitchFamily="18" charset="0"/>
                        </a:rPr>
                        <a:t>Critique is limited and controlled (closed systems)</a:t>
                      </a:r>
                      <a:endParaRPr lang="en-US" sz="1600" dirty="0">
                        <a:latin typeface="High Tower Text" pitchFamily="18" charset="0"/>
                        <a:ea typeface="Times New Roman"/>
                      </a:endParaRPr>
                    </a:p>
                  </a:txBody>
                  <a:tcPr marL="19050" marR="19050" marT="19050" marB="19050"/>
                </a:tc>
                <a:tc>
                  <a:txBody>
                    <a:bodyPr/>
                    <a:lstStyle/>
                    <a:p>
                      <a:pPr marL="0" marR="0">
                        <a:spcBef>
                          <a:spcPts val="0"/>
                        </a:spcBef>
                        <a:spcAft>
                          <a:spcPts val="0"/>
                        </a:spcAft>
                      </a:pPr>
                      <a:r>
                        <a:rPr lang="en-US" sz="1600" dirty="0">
                          <a:latin typeface="High Tower Text" pitchFamily="18" charset="0"/>
                        </a:rPr>
                        <a:t>Critique is used to identify opportunities for improvement (Open Systems)</a:t>
                      </a:r>
                      <a:endParaRPr lang="en-US" sz="1600" dirty="0">
                        <a:latin typeface="High Tower Text" pitchFamily="18" charset="0"/>
                        <a:ea typeface="Times New Roman"/>
                      </a:endParaRPr>
                    </a:p>
                  </a:txBody>
                  <a:tcPr marL="19050" marR="19050" marT="19050" marB="19050"/>
                </a:tc>
              </a:tr>
            </a:tbl>
          </a:graphicData>
        </a:graphic>
      </p:graphicFrame>
      <p:pic>
        <p:nvPicPr>
          <p:cNvPr id="3" name="Picture 2"/>
          <p:cNvPicPr>
            <a:picLocks noChangeAspect="1" noChangeArrowheads="1"/>
          </p:cNvPicPr>
          <p:nvPr/>
        </p:nvPicPr>
        <p:blipFill>
          <a:blip r:embed="rId3" cstate="print"/>
          <a:stretch>
            <a:fillRect/>
          </a:stretch>
        </p:blipFill>
        <p:spPr bwMode="auto">
          <a:xfrm>
            <a:off x="152400" y="60928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152400" y="152400"/>
            <a:ext cx="8839200" cy="632460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tretch>
            <a:fillRect/>
          </a:stretch>
        </p:blipFill>
        <p:spPr bwMode="auto">
          <a:xfrm>
            <a:off x="152400" y="5867400"/>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90600"/>
            <a:ext cx="7391400" cy="4246563"/>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endParaRPr lang="en-US" sz="7200" cap="small" dirty="0">
              <a:effectLst>
                <a:outerShdw blurRad="38100" dist="38100" dir="2700000" algn="tl">
                  <a:srgbClr val="000000">
                    <a:alpha val="43137"/>
                  </a:srgbClr>
                </a:outerShdw>
              </a:effectLst>
              <a:latin typeface="Book Antiqua" pitchFamily="18" charset="0"/>
              <a:cs typeface="+mn-cs"/>
            </a:endParaRPr>
          </a:p>
          <a:p>
            <a:pPr algn="ctr" fontAlgn="auto">
              <a:spcBef>
                <a:spcPts val="0"/>
              </a:spcBef>
              <a:spcAft>
                <a:spcPts val="0"/>
              </a:spcAft>
              <a:defRPr/>
            </a:pPr>
            <a:r>
              <a:rPr lang="en-US" sz="7200" cap="small" dirty="0">
                <a:effectLst>
                  <a:outerShdw blurRad="38100" dist="38100" dir="2700000" algn="tl">
                    <a:srgbClr val="000000">
                      <a:alpha val="43137"/>
                    </a:srgbClr>
                  </a:outerShdw>
                </a:effectLst>
                <a:latin typeface="Book Antiqua" pitchFamily="18" charset="0"/>
                <a:cs typeface="+mn-cs"/>
              </a:rPr>
              <a:t>“Change is the only constant”</a:t>
            </a:r>
          </a:p>
          <a:p>
            <a:pPr fontAlgn="auto">
              <a:spcBef>
                <a:spcPts val="0"/>
              </a:spcBef>
              <a:spcAft>
                <a:spcPts val="0"/>
              </a:spcAft>
              <a:defRPr/>
            </a:pPr>
            <a:endParaRPr lang="en-US" cap="small" dirty="0">
              <a:latin typeface="+mn-lt"/>
              <a:cs typeface="+mn-cs"/>
            </a:endParaRPr>
          </a:p>
          <a:p>
            <a:pPr fontAlgn="auto">
              <a:spcBef>
                <a:spcPts val="0"/>
              </a:spcBef>
              <a:spcAft>
                <a:spcPts val="0"/>
              </a:spcAft>
              <a:defRPr/>
            </a:pPr>
            <a:endParaRPr lang="en-US" cap="small" dirty="0">
              <a:latin typeface="+mn-lt"/>
              <a:cs typeface="+mn-cs"/>
            </a:endParaRPr>
          </a:p>
          <a:p>
            <a:pPr algn="ctr" fontAlgn="auto">
              <a:spcBef>
                <a:spcPts val="0"/>
              </a:spcBef>
              <a:spcAft>
                <a:spcPts val="0"/>
              </a:spcAft>
              <a:defRPr/>
            </a:pPr>
            <a:r>
              <a:rPr lang="en-US" cap="small" dirty="0">
                <a:latin typeface="+mn-lt"/>
                <a:cs typeface="+mn-cs"/>
              </a:rPr>
              <a:t>-Heraclitus, Greek philosopher</a:t>
            </a:r>
          </a:p>
        </p:txBody>
      </p:sp>
      <p:pic>
        <p:nvPicPr>
          <p:cNvPr id="3" name="Picture 2"/>
          <p:cNvPicPr>
            <a:picLocks noChangeAspect="1" noChangeArrowheads="1"/>
          </p:cNvPicPr>
          <p:nvPr/>
        </p:nvPicPr>
        <p:blipFill>
          <a:blip r:embed="rId3" cstate="print"/>
          <a:stretch>
            <a:fillRect/>
          </a:stretch>
        </p:blipFill>
        <p:spPr bwMode="auto">
          <a:xfrm>
            <a:off x="228600" y="5715000"/>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solidFill>
                  <a:srgbClr val="74685F"/>
                </a:solidFill>
                <a:latin typeface="High Tower Text" pitchFamily="18" charset="0"/>
              </a:rPr>
              <a:t>Leadership Strategies for Change Management</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algn="ctr" eaLnBrk="1" fontAlgn="auto" hangingPunct="1">
              <a:spcAft>
                <a:spcPts val="0"/>
              </a:spcAft>
              <a:buFont typeface="Wingdings" pitchFamily="2" charset="2"/>
              <a:buChar char="§"/>
              <a:defRPr/>
            </a:pPr>
            <a:r>
              <a:rPr lang="en-US" sz="2800" dirty="0" smtClean="0">
                <a:latin typeface="High Tower Text" pitchFamily="18" charset="0"/>
              </a:rPr>
              <a:t>Important leadership models speak to the role of leadership in reaching to people on an emotional level to inspire the behavioral and organizational cultural changes needed for a large scale system transformation. </a:t>
            </a:r>
          </a:p>
          <a:p>
            <a:pPr marL="274320" indent="-274320" algn="ctr" eaLnBrk="1" fontAlgn="auto" hangingPunct="1">
              <a:spcAft>
                <a:spcPts val="0"/>
              </a:spcAft>
              <a:buFont typeface="Wingdings" pitchFamily="2" charset="2"/>
              <a:buChar char="§"/>
              <a:defRPr/>
            </a:pPr>
            <a:endParaRPr lang="en-US" sz="3200" dirty="0" smtClean="0">
              <a:latin typeface="High Tower Text" pitchFamily="18" charset="0"/>
            </a:endParaRPr>
          </a:p>
          <a:p>
            <a:pPr marL="274320" indent="-274320" algn="ctr" eaLnBrk="1" fontAlgn="auto" hangingPunct="1">
              <a:spcAft>
                <a:spcPts val="0"/>
              </a:spcAft>
              <a:buFont typeface="Wingdings" pitchFamily="2" charset="2"/>
              <a:buChar char="§"/>
              <a:defRPr/>
            </a:pPr>
            <a:r>
              <a:rPr lang="en-US" sz="3600" dirty="0" smtClean="0">
                <a:latin typeface="High Tower Text" pitchFamily="18" charset="0"/>
              </a:rPr>
              <a:t>Two highly recognized models:</a:t>
            </a:r>
          </a:p>
          <a:p>
            <a:pPr marL="274320" indent="-274320" algn="ctr" eaLnBrk="1" fontAlgn="auto" hangingPunct="1">
              <a:spcAft>
                <a:spcPts val="0"/>
              </a:spcAft>
              <a:buFont typeface="Wingdings" pitchFamily="2" charset="2"/>
              <a:buChar char="§"/>
              <a:defRPr/>
            </a:pPr>
            <a:r>
              <a:rPr lang="en-US" sz="2400" dirty="0" smtClean="0">
                <a:latin typeface="High Tower Text" pitchFamily="18" charset="0"/>
              </a:rPr>
              <a:t>Eight Step Process for Leading Change</a:t>
            </a:r>
          </a:p>
          <a:p>
            <a:pPr marL="274320" indent="-274320" algn="ctr" eaLnBrk="1" fontAlgn="auto" hangingPunct="1">
              <a:spcAft>
                <a:spcPts val="0"/>
              </a:spcAft>
              <a:buFont typeface="Wingdings" pitchFamily="2" charset="2"/>
              <a:buChar char="§"/>
              <a:defRPr/>
            </a:pPr>
            <a:r>
              <a:rPr lang="en-US" sz="2400" dirty="0" smtClean="0">
                <a:latin typeface="High Tower Text" pitchFamily="18" charset="0"/>
              </a:rPr>
              <a:t>5 </a:t>
            </a:r>
            <a:r>
              <a:rPr lang="en-US" sz="2400" dirty="0" smtClean="0">
                <a:latin typeface="High Tower Text" pitchFamily="18" charset="0"/>
              </a:rPr>
              <a:t>Practices of Exemplary </a:t>
            </a:r>
            <a:r>
              <a:rPr lang="en-US" sz="2400" dirty="0" smtClean="0">
                <a:latin typeface="High Tower Text" pitchFamily="18" charset="0"/>
              </a:rPr>
              <a:t>Leadership</a:t>
            </a:r>
            <a:endParaRPr lang="en-US" sz="2400" dirty="0" smtClean="0">
              <a:latin typeface="High Tower Text" pitchFamily="18" charset="0"/>
            </a:endParaRPr>
          </a:p>
          <a:p>
            <a:pPr marL="0" indent="0" eaLnBrk="1" fontAlgn="auto" hangingPunct="1">
              <a:spcAft>
                <a:spcPts val="0"/>
              </a:spcAft>
              <a:buFont typeface="Wingdings 2"/>
              <a:buNone/>
              <a:defRPr/>
            </a:pPr>
            <a:endParaRPr lang="en-US" dirty="0"/>
          </a:p>
        </p:txBody>
      </p:sp>
      <p:pic>
        <p:nvPicPr>
          <p:cNvPr id="4" name="Picture 3"/>
          <p:cNvPicPr>
            <a:picLocks noChangeAspect="1" noChangeArrowheads="1"/>
          </p:cNvPicPr>
          <p:nvPr/>
        </p:nvPicPr>
        <p:blipFill>
          <a:blip r:embed="rId3"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28600"/>
            <a:ext cx="8534400" cy="758825"/>
          </a:xfrm>
          <a:prstGeom prst="rect">
            <a:avLst/>
          </a:prstGeom>
          <a:effectLst>
            <a:outerShdw blurRad="50800" dist="38100" dir="5400000" algn="t" rotWithShape="0">
              <a:prstClr val="black">
                <a:alpha val="40000"/>
              </a:prstClr>
            </a:outerShdw>
          </a:effectLst>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defRPr/>
            </a:pPr>
            <a:r>
              <a:rPr lang="en-US" sz="4400" b="1" dirty="0" smtClean="0">
                <a:latin typeface="High Tower Text" pitchFamily="18" charset="0"/>
              </a:rPr>
              <a:t>8 Step Process for Leading Change</a:t>
            </a:r>
            <a:endParaRPr lang="en-US" sz="4400" b="1" dirty="0">
              <a:latin typeface="High Tower Text" pitchFamily="18" charset="0"/>
            </a:endParaRPr>
          </a:p>
        </p:txBody>
      </p:sp>
      <p:sp>
        <p:nvSpPr>
          <p:cNvPr id="36867" name="Rectangle 3"/>
          <p:cNvSpPr>
            <a:spLocks noChangeArrowheads="1"/>
          </p:cNvSpPr>
          <p:nvPr/>
        </p:nvSpPr>
        <p:spPr bwMode="auto">
          <a:xfrm>
            <a:off x="149225" y="6415088"/>
            <a:ext cx="9144000" cy="369887"/>
          </a:xfrm>
          <a:prstGeom prst="rect">
            <a:avLst/>
          </a:prstGeom>
          <a:noFill/>
          <a:ln w="9525">
            <a:noFill/>
            <a:miter lim="800000"/>
            <a:headEnd/>
            <a:tailEnd/>
          </a:ln>
        </p:spPr>
        <p:txBody>
          <a:bodyPr anchor="ctr">
            <a:spAutoFit/>
          </a:bodyPr>
          <a:lstStyle/>
          <a:p>
            <a:r>
              <a:rPr lang="en-US" dirty="0">
                <a:solidFill>
                  <a:srgbClr val="0F243E"/>
                </a:solidFill>
                <a:latin typeface="High Tower Text" pitchFamily="18" charset="0"/>
                <a:cs typeface="Times New Roman" pitchFamily="18" charset="0"/>
              </a:rPr>
              <a:t>John Kotter: Leading Change</a:t>
            </a:r>
            <a:endParaRPr lang="en-US" dirty="0">
              <a:latin typeface="High Tower Text" pitchFamily="18" charset="0"/>
            </a:endParaRPr>
          </a:p>
        </p:txBody>
      </p:sp>
      <p:graphicFrame>
        <p:nvGraphicFramePr>
          <p:cNvPr id="5" name="Table 4"/>
          <p:cNvGraphicFramePr>
            <a:graphicFrameLocks noGrp="1"/>
          </p:cNvGraphicFramePr>
          <p:nvPr/>
        </p:nvGraphicFramePr>
        <p:xfrm>
          <a:off x="1143000" y="1066801"/>
          <a:ext cx="6934200" cy="4560967"/>
        </p:xfrm>
        <a:graphic>
          <a:graphicData uri="http://schemas.openxmlformats.org/drawingml/2006/table">
            <a:tbl>
              <a:tblPr firstRow="1" bandRow="1">
                <a:tableStyleId>{D7AC3CCA-C797-4891-BE02-D94E43425B78}</a:tableStyleId>
              </a:tblPr>
              <a:tblGrid>
                <a:gridCol w="6934200"/>
              </a:tblGrid>
              <a:tr h="533399">
                <a:tc>
                  <a:txBody>
                    <a:bodyPr/>
                    <a:lstStyle/>
                    <a:p>
                      <a:r>
                        <a:rPr lang="en-US" sz="2400" b="0" cap="none" spc="0" dirty="0" smtClean="0">
                          <a:ln w="1905"/>
                          <a:effectLst>
                            <a:innerShdw blurRad="69850" dist="43180" dir="5400000">
                              <a:srgbClr val="000000">
                                <a:alpha val="65000"/>
                              </a:srgbClr>
                            </a:innerShdw>
                          </a:effectLst>
                        </a:rPr>
                        <a:t>Step 1: Create Urgency</a:t>
                      </a:r>
                      <a:endParaRPr lang="en-US" sz="2400" b="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a:tc>
              </a:tr>
              <a:tr h="587792">
                <a:tc>
                  <a:txBody>
                    <a:bodyPr/>
                    <a:lstStyle/>
                    <a:p>
                      <a:r>
                        <a:rPr lang="en-US" sz="2400" cap="none" spc="0" dirty="0" smtClean="0">
                          <a:ln w="1905"/>
                          <a:effectLst>
                            <a:innerShdw blurRad="69850" dist="43180" dir="5400000">
                              <a:srgbClr val="000000">
                                <a:alpha val="65000"/>
                              </a:srgbClr>
                            </a:innerShdw>
                          </a:effectLst>
                        </a:rPr>
                        <a:t>Step 2: Form a Powerful</a:t>
                      </a:r>
                      <a:r>
                        <a:rPr lang="en-US" sz="2400" cap="none" spc="0" baseline="0" dirty="0" smtClean="0">
                          <a:ln w="1905"/>
                          <a:effectLst>
                            <a:innerShdw blurRad="69850" dist="43180" dir="5400000">
                              <a:srgbClr val="000000">
                                <a:alpha val="65000"/>
                              </a:srgbClr>
                            </a:innerShdw>
                          </a:effectLst>
                        </a:rPr>
                        <a:t> Coalition</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a:tc>
              </a:tr>
              <a:tr h="536828">
                <a:tc>
                  <a:txBody>
                    <a:bodyPr/>
                    <a:lstStyle/>
                    <a:p>
                      <a:r>
                        <a:rPr lang="en-US" sz="2400" cap="none" spc="0" dirty="0" smtClean="0">
                          <a:ln w="1905"/>
                          <a:effectLst>
                            <a:innerShdw blurRad="69850" dist="43180" dir="5400000">
                              <a:srgbClr val="000000">
                                <a:alpha val="65000"/>
                              </a:srgbClr>
                            </a:innerShdw>
                          </a:effectLst>
                        </a:rPr>
                        <a:t>Step 3: Create a Vision for Change</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a:tc>
              </a:tr>
              <a:tr h="551780">
                <a:tc>
                  <a:txBody>
                    <a:bodyPr/>
                    <a:lstStyle/>
                    <a:p>
                      <a:r>
                        <a:rPr lang="en-US" sz="2400" cap="none" spc="0" dirty="0" smtClean="0">
                          <a:ln w="1905"/>
                          <a:effectLst>
                            <a:innerShdw blurRad="69850" dist="43180" dir="5400000">
                              <a:srgbClr val="000000">
                                <a:alpha val="65000"/>
                              </a:srgbClr>
                            </a:innerShdw>
                          </a:effectLst>
                        </a:rPr>
                        <a:t>Step</a:t>
                      </a:r>
                      <a:r>
                        <a:rPr lang="en-US" sz="2400" cap="none" spc="0" baseline="0" dirty="0" smtClean="0">
                          <a:ln w="1905"/>
                          <a:effectLst>
                            <a:innerShdw blurRad="69850" dist="43180" dir="5400000">
                              <a:srgbClr val="000000">
                                <a:alpha val="65000"/>
                              </a:srgbClr>
                            </a:innerShdw>
                          </a:effectLst>
                        </a:rPr>
                        <a:t> 4: Communicate the Vision</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a:tc>
              </a:tr>
              <a:tr h="587792">
                <a:tc>
                  <a:txBody>
                    <a:bodyPr/>
                    <a:lstStyle/>
                    <a:p>
                      <a:r>
                        <a:rPr lang="en-US" sz="2400" cap="none" spc="0" dirty="0" smtClean="0">
                          <a:ln w="1905"/>
                          <a:effectLst>
                            <a:innerShdw blurRad="69850" dist="43180" dir="5400000">
                              <a:srgbClr val="000000">
                                <a:alpha val="65000"/>
                              </a:srgbClr>
                            </a:innerShdw>
                          </a:effectLst>
                        </a:rPr>
                        <a:t>Step 5: Remove</a:t>
                      </a:r>
                      <a:r>
                        <a:rPr lang="en-US" sz="2400" cap="none" spc="0" baseline="0" dirty="0" smtClean="0">
                          <a:ln w="1905"/>
                          <a:effectLst>
                            <a:innerShdw blurRad="69850" dist="43180" dir="5400000">
                              <a:srgbClr val="000000">
                                <a:alpha val="65000"/>
                              </a:srgbClr>
                            </a:innerShdw>
                          </a:effectLst>
                        </a:rPr>
                        <a:t> Obstacle</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a:tc>
              </a:tr>
              <a:tr h="587792">
                <a:tc>
                  <a:txBody>
                    <a:bodyPr/>
                    <a:lstStyle/>
                    <a:p>
                      <a:r>
                        <a:rPr lang="en-US" sz="2400" cap="none" spc="0" dirty="0" smtClean="0">
                          <a:ln w="1905"/>
                          <a:effectLst>
                            <a:innerShdw blurRad="69850" dist="43180" dir="5400000">
                              <a:srgbClr val="000000">
                                <a:alpha val="65000"/>
                              </a:srgbClr>
                            </a:innerShdw>
                          </a:effectLst>
                        </a:rPr>
                        <a:t>Step 6: Create Short-term</a:t>
                      </a:r>
                      <a:r>
                        <a:rPr lang="en-US" sz="2400" cap="none" spc="0" baseline="0" dirty="0" smtClean="0">
                          <a:ln w="1905"/>
                          <a:effectLst>
                            <a:innerShdw blurRad="69850" dist="43180" dir="5400000">
                              <a:srgbClr val="000000">
                                <a:alpha val="65000"/>
                              </a:srgbClr>
                            </a:innerShdw>
                          </a:effectLst>
                        </a:rPr>
                        <a:t> wins</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a:tc>
              </a:tr>
              <a:tr h="587792">
                <a:tc>
                  <a:txBody>
                    <a:bodyPr/>
                    <a:lstStyle/>
                    <a:p>
                      <a:r>
                        <a:rPr lang="en-US" sz="2400" cap="none" spc="0" dirty="0" smtClean="0">
                          <a:ln w="1905"/>
                          <a:effectLst>
                            <a:innerShdw blurRad="69850" dist="43180" dir="5400000">
                              <a:srgbClr val="000000">
                                <a:alpha val="65000"/>
                              </a:srgbClr>
                            </a:innerShdw>
                          </a:effectLst>
                        </a:rPr>
                        <a:t>Step 7: Build on</a:t>
                      </a:r>
                      <a:r>
                        <a:rPr lang="en-US" sz="2400" cap="none" spc="0" baseline="0" dirty="0" smtClean="0">
                          <a:ln w="1905"/>
                          <a:effectLst>
                            <a:innerShdw blurRad="69850" dist="43180" dir="5400000">
                              <a:srgbClr val="000000">
                                <a:alpha val="65000"/>
                              </a:srgbClr>
                            </a:innerShdw>
                          </a:effectLst>
                        </a:rPr>
                        <a:t> the Change</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a:tc>
              </a:tr>
              <a:tr h="587792">
                <a:tc>
                  <a:txBody>
                    <a:bodyPr/>
                    <a:lstStyle/>
                    <a:p>
                      <a:r>
                        <a:rPr lang="en-US" sz="2400" cap="none" spc="0" dirty="0" smtClean="0">
                          <a:ln w="1905"/>
                          <a:effectLst>
                            <a:innerShdw blurRad="69850" dist="43180" dir="5400000">
                              <a:srgbClr val="000000">
                                <a:alpha val="65000"/>
                              </a:srgbClr>
                            </a:innerShdw>
                          </a:effectLst>
                        </a:rPr>
                        <a:t>Step</a:t>
                      </a:r>
                      <a:r>
                        <a:rPr lang="en-US" sz="2400" cap="none" spc="0" baseline="0" dirty="0" smtClean="0">
                          <a:ln w="1905"/>
                          <a:effectLst>
                            <a:innerShdw blurRad="69850" dist="43180" dir="5400000">
                              <a:srgbClr val="000000">
                                <a:alpha val="65000"/>
                              </a:srgbClr>
                            </a:innerShdw>
                          </a:effectLst>
                        </a:rPr>
                        <a:t> 8: Anchor </a:t>
                      </a:r>
                      <a:r>
                        <a:rPr lang="en-US" sz="2400" cap="none" spc="0" baseline="0" dirty="0" smtClean="0">
                          <a:ln w="1905"/>
                          <a:effectLst>
                            <a:innerShdw blurRad="69850" dist="43180" dir="5400000">
                              <a:srgbClr val="000000">
                                <a:alpha val="65000"/>
                              </a:srgbClr>
                            </a:innerShdw>
                          </a:effectLst>
                        </a:rPr>
                        <a:t>New Approaches in the Culture</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a:tc>
              </a:tr>
            </a:tbl>
          </a:graphicData>
        </a:graphic>
      </p:graphicFrame>
      <p:pic>
        <p:nvPicPr>
          <p:cNvPr id="6" name="Picture 5"/>
          <p:cNvPicPr>
            <a:picLocks noChangeAspect="1" noChangeArrowheads="1"/>
          </p:cNvPicPr>
          <p:nvPr/>
        </p:nvPicPr>
        <p:blipFill>
          <a:blip r:embed="rId3"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2514600" cy="2743200"/>
          </a:xfrm>
        </p:spPr>
        <p:txBody>
          <a:bodyPr/>
          <a:lstStyle/>
          <a:p>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STEP </a:t>
            </a:r>
            <a:r>
              <a:rPr lang="en-US" sz="3600" dirty="0" smtClean="0"/>
              <a:t>1. CREATE URGENCY</a:t>
            </a:r>
            <a:endParaRPr lang="en-US" sz="3600" dirty="0"/>
          </a:p>
        </p:txBody>
      </p:sp>
      <p:sp>
        <p:nvSpPr>
          <p:cNvPr id="4" name="Content Placeholder 3"/>
          <p:cNvSpPr>
            <a:spLocks noGrp="1"/>
          </p:cNvSpPr>
          <p:nvPr>
            <p:ph sz="quarter" idx="1"/>
          </p:nvPr>
        </p:nvSpPr>
        <p:spPr/>
        <p:txBody>
          <a:bodyPr/>
          <a:lstStyle/>
          <a:p>
            <a:endParaRPr lang="en-US" dirty="0" smtClean="0"/>
          </a:p>
          <a:p>
            <a:r>
              <a:rPr lang="en-US" dirty="0" smtClean="0"/>
              <a:t>Kotter </a:t>
            </a:r>
            <a:r>
              <a:rPr lang="en-US" dirty="0" smtClean="0"/>
              <a:t>suggests that for change to be successful 75% of management needs to “buy into” the change. </a:t>
            </a:r>
          </a:p>
          <a:p>
            <a:endParaRPr lang="en-US" dirty="0" smtClean="0"/>
          </a:p>
          <a:p>
            <a:endParaRPr lang="en-US" dirty="0" smtClean="0"/>
          </a:p>
          <a:p>
            <a:r>
              <a:rPr lang="en-US" dirty="0" smtClean="0"/>
              <a:t>What can leaders do?</a:t>
            </a:r>
          </a:p>
          <a:p>
            <a:pPr marL="731838" lvl="1" indent="-457200">
              <a:buAutoNum type="arabicPeriod"/>
            </a:pPr>
            <a:r>
              <a:rPr lang="en-US" dirty="0" smtClean="0"/>
              <a:t>Start honest discussions</a:t>
            </a:r>
          </a:p>
          <a:p>
            <a:pPr marL="731838" lvl="1" indent="-457200">
              <a:buAutoNum type="arabicPeriod"/>
            </a:pPr>
            <a:r>
              <a:rPr lang="en-US" dirty="0" smtClean="0"/>
              <a:t>Identify potential </a:t>
            </a:r>
            <a:r>
              <a:rPr lang="en-US" dirty="0" smtClean="0"/>
              <a:t>threats</a:t>
            </a:r>
            <a:endParaRPr lang="en-US" dirty="0" smtClean="0"/>
          </a:p>
          <a:p>
            <a:pPr marL="731838" lvl="1" indent="-457200">
              <a:buAutoNum type="arabicPeriod"/>
            </a:pPr>
            <a:r>
              <a:rPr lang="en-US" dirty="0" smtClean="0"/>
              <a:t>Request support</a:t>
            </a:r>
            <a:endParaRPr lang="en-US" dirty="0"/>
          </a:p>
        </p:txBody>
      </p:sp>
      <p:pic>
        <p:nvPicPr>
          <p:cNvPr id="5" name="Picture 4"/>
          <p:cNvPicPr>
            <a:picLocks noChangeAspect="1" noChangeArrowheads="1"/>
          </p:cNvPicPr>
          <p:nvPr/>
        </p:nvPicPr>
        <p:blipFill>
          <a:blip r:embed="rId3"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2590800"/>
          </a:xfrm>
        </p:spPr>
        <p:txBody>
          <a:bodyPr/>
          <a:lstStyle/>
          <a:p>
            <a:r>
              <a:rPr lang="en-US" sz="2800" dirty="0" smtClean="0"/>
              <a:t>STEP 2: FORM A POWERFUL COALITION</a:t>
            </a:r>
            <a:endParaRPr lang="en-US" sz="2800" dirty="0"/>
          </a:p>
        </p:txBody>
      </p:sp>
      <p:sp>
        <p:nvSpPr>
          <p:cNvPr id="4" name="Content Placeholder 3"/>
          <p:cNvSpPr>
            <a:spLocks noGrp="1"/>
          </p:cNvSpPr>
          <p:nvPr>
            <p:ph sz="quarter" idx="1"/>
          </p:nvPr>
        </p:nvSpPr>
        <p:spPr/>
        <p:txBody>
          <a:bodyPr/>
          <a:lstStyle/>
          <a:p>
            <a:endParaRPr lang="en-US" dirty="0" smtClean="0"/>
          </a:p>
          <a:p>
            <a:r>
              <a:rPr lang="en-US" dirty="0" smtClean="0"/>
              <a:t>To </a:t>
            </a:r>
            <a:r>
              <a:rPr lang="en-US" dirty="0" smtClean="0"/>
              <a:t>lead change, you need to bring together a coalition of influential people</a:t>
            </a:r>
          </a:p>
          <a:p>
            <a:endParaRPr lang="en-US" dirty="0" smtClean="0"/>
          </a:p>
          <a:p>
            <a:r>
              <a:rPr lang="en-US" dirty="0" smtClean="0"/>
              <a:t>What can leaders do?</a:t>
            </a:r>
          </a:p>
          <a:p>
            <a:pPr marL="731838" lvl="1" indent="-457200">
              <a:buAutoNum type="arabicPeriod"/>
            </a:pPr>
            <a:r>
              <a:rPr lang="en-US" dirty="0" smtClean="0"/>
              <a:t>Identify the leaders in your organization</a:t>
            </a:r>
          </a:p>
          <a:p>
            <a:pPr marL="731838" lvl="1" indent="-457200">
              <a:buAutoNum type="arabicPeriod"/>
            </a:pPr>
            <a:r>
              <a:rPr lang="en-US" dirty="0" smtClean="0"/>
              <a:t>Ask for emotional commitment</a:t>
            </a:r>
          </a:p>
          <a:p>
            <a:pPr marL="731838" lvl="1" indent="-457200">
              <a:buAutoNum type="arabicPeriod"/>
            </a:pPr>
            <a:r>
              <a:rPr lang="en-US" dirty="0" smtClean="0"/>
              <a:t>Work on team building</a:t>
            </a:r>
          </a:p>
          <a:p>
            <a:pPr marL="731838" lvl="1" indent="-457200">
              <a:buAutoNum type="arabicPeriod"/>
            </a:pPr>
            <a:r>
              <a:rPr lang="en-US" dirty="0" smtClean="0"/>
              <a:t>Check for weak areas</a:t>
            </a:r>
            <a:endParaRPr lang="en-US" dirty="0"/>
          </a:p>
        </p:txBody>
      </p:sp>
      <p:pic>
        <p:nvPicPr>
          <p:cNvPr id="5" name="Picture 4"/>
          <p:cNvPicPr>
            <a:picLocks noChangeAspect="1" noChangeArrowheads="1"/>
          </p:cNvPicPr>
          <p:nvPr/>
        </p:nvPicPr>
        <p:blipFill>
          <a:blip r:embed="rId3" cstate="print"/>
          <a:stretch>
            <a:fillRect/>
          </a:stretch>
        </p:blipFill>
        <p:spPr bwMode="auto">
          <a:xfrm>
            <a:off x="7010400" y="5638800"/>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400" dirty="0" smtClean="0">
                <a:solidFill>
                  <a:srgbClr val="74685F"/>
                </a:solidFill>
                <a:latin typeface="High Tower Text" pitchFamily="18" charset="0"/>
              </a:rPr>
              <a:t>Learning Objectives</a:t>
            </a:r>
          </a:p>
        </p:txBody>
      </p:sp>
      <p:sp>
        <p:nvSpPr>
          <p:cNvPr id="3" name="Content Placeholder 2"/>
          <p:cNvSpPr>
            <a:spLocks noGrp="1"/>
          </p:cNvSpPr>
          <p:nvPr>
            <p:ph sz="quarter" idx="1"/>
          </p:nvPr>
        </p:nvSpPr>
        <p:spPr>
          <a:xfrm>
            <a:off x="301625" y="1527175"/>
            <a:ext cx="8504238" cy="4797425"/>
          </a:xfrm>
        </p:spPr>
        <p:txBody>
          <a:bodyPr>
            <a:normAutofit/>
          </a:bodyPr>
          <a:lstStyle/>
          <a:p>
            <a:pPr marL="0" indent="0" eaLnBrk="1" fontAlgn="auto" hangingPunct="1">
              <a:spcAft>
                <a:spcPts val="0"/>
              </a:spcAft>
              <a:buFont typeface="Wingdings 2"/>
              <a:buNone/>
              <a:defRPr/>
            </a:pPr>
            <a:r>
              <a:rPr lang="en-US" sz="2800" dirty="0">
                <a:latin typeface="High Tower Text" pitchFamily="18" charset="0"/>
              </a:rPr>
              <a:t>At the end of this webinar, participants will be able </a:t>
            </a:r>
            <a:r>
              <a:rPr lang="en-US" sz="2800" dirty="0" smtClean="0">
                <a:latin typeface="High Tower Text" pitchFamily="18" charset="0"/>
              </a:rPr>
              <a:t>to</a:t>
            </a:r>
          </a:p>
          <a:p>
            <a:pPr marL="274320" indent="-274320" eaLnBrk="1" fontAlgn="auto" hangingPunct="1">
              <a:lnSpc>
                <a:spcPct val="120000"/>
              </a:lnSpc>
              <a:spcAft>
                <a:spcPts val="0"/>
              </a:spcAft>
              <a:buFont typeface="Wingdings" pitchFamily="2" charset="2"/>
              <a:buChar char="§"/>
              <a:defRPr/>
            </a:pPr>
            <a:r>
              <a:rPr lang="en-US" sz="2200" dirty="0" smtClean="0">
                <a:latin typeface="High Tower Text" pitchFamily="18" charset="0"/>
              </a:rPr>
              <a:t>Describe </a:t>
            </a:r>
            <a:r>
              <a:rPr lang="en-US" sz="2200" dirty="0">
                <a:latin typeface="High Tower Text" pitchFamily="18" charset="0"/>
              </a:rPr>
              <a:t>the Stages of Change in System </a:t>
            </a:r>
            <a:r>
              <a:rPr lang="en-US" sz="2200" dirty="0" smtClean="0">
                <a:latin typeface="High Tower Text" pitchFamily="18" charset="0"/>
              </a:rPr>
              <a:t>Transformation</a:t>
            </a:r>
          </a:p>
          <a:p>
            <a:pPr marL="274320" indent="-274320" eaLnBrk="1" fontAlgn="auto" hangingPunct="1">
              <a:lnSpc>
                <a:spcPct val="120000"/>
              </a:lnSpc>
              <a:spcAft>
                <a:spcPts val="0"/>
              </a:spcAft>
              <a:buFont typeface="Wingdings" pitchFamily="2" charset="2"/>
              <a:buChar char="§"/>
              <a:defRPr/>
            </a:pPr>
            <a:r>
              <a:rPr lang="en-US" sz="2200" dirty="0" smtClean="0">
                <a:latin typeface="High Tower Text" pitchFamily="18" charset="0"/>
              </a:rPr>
              <a:t>Identify </a:t>
            </a:r>
            <a:r>
              <a:rPr lang="en-US" sz="2200" dirty="0">
                <a:latin typeface="High Tower Text" pitchFamily="18" charset="0"/>
              </a:rPr>
              <a:t>the natural process people go through in dealing with </a:t>
            </a:r>
            <a:r>
              <a:rPr lang="en-US" sz="2200" dirty="0" smtClean="0">
                <a:latin typeface="High Tower Text" pitchFamily="18" charset="0"/>
              </a:rPr>
              <a:t>change</a:t>
            </a:r>
          </a:p>
          <a:p>
            <a:pPr marL="274320" indent="-274320" eaLnBrk="1" fontAlgn="auto" hangingPunct="1">
              <a:lnSpc>
                <a:spcPct val="120000"/>
              </a:lnSpc>
              <a:spcAft>
                <a:spcPts val="0"/>
              </a:spcAft>
              <a:buFont typeface="Wingdings" pitchFamily="2" charset="2"/>
              <a:buChar char="§"/>
              <a:defRPr/>
            </a:pPr>
            <a:r>
              <a:rPr lang="en-US" sz="2200" dirty="0" smtClean="0">
                <a:latin typeface="High Tower Text" pitchFamily="18" charset="0"/>
              </a:rPr>
              <a:t>Understand </a:t>
            </a:r>
            <a:r>
              <a:rPr lang="en-US" sz="2200" dirty="0">
                <a:latin typeface="High Tower Text" pitchFamily="18" charset="0"/>
              </a:rPr>
              <a:t>the difference between Traditional and Transformational </a:t>
            </a:r>
            <a:r>
              <a:rPr lang="en-US" sz="2200" dirty="0" smtClean="0">
                <a:latin typeface="High Tower Text" pitchFamily="18" charset="0"/>
              </a:rPr>
              <a:t>Leadership</a:t>
            </a:r>
          </a:p>
          <a:p>
            <a:pPr marL="274320" indent="-274320" eaLnBrk="1" fontAlgn="auto" hangingPunct="1">
              <a:lnSpc>
                <a:spcPct val="120000"/>
              </a:lnSpc>
              <a:spcAft>
                <a:spcPts val="0"/>
              </a:spcAft>
              <a:buFont typeface="Wingdings" pitchFamily="2" charset="2"/>
              <a:buChar char="§"/>
              <a:defRPr/>
            </a:pPr>
            <a:r>
              <a:rPr lang="en-US" sz="2200" dirty="0" smtClean="0">
                <a:latin typeface="High Tower Text" pitchFamily="18" charset="0"/>
              </a:rPr>
              <a:t>Apply </a:t>
            </a:r>
            <a:r>
              <a:rPr lang="en-US" sz="2200" dirty="0">
                <a:latin typeface="High Tower Text" pitchFamily="18" charset="0"/>
              </a:rPr>
              <a:t>The Five Practices of Exemplary Leadership to </a:t>
            </a:r>
            <a:endParaRPr lang="en-US" sz="2200" dirty="0" smtClean="0">
              <a:latin typeface="High Tower Text" pitchFamily="18" charset="0"/>
            </a:endParaRPr>
          </a:p>
          <a:p>
            <a:pPr marL="0" indent="0" eaLnBrk="1" fontAlgn="auto" hangingPunct="1">
              <a:lnSpc>
                <a:spcPct val="120000"/>
              </a:lnSpc>
              <a:spcAft>
                <a:spcPts val="0"/>
              </a:spcAft>
              <a:buFont typeface="Wingdings 2"/>
              <a:buNone/>
              <a:defRPr/>
            </a:pPr>
            <a:r>
              <a:rPr lang="en-US" sz="2200" dirty="0">
                <a:latin typeface="High Tower Text" pitchFamily="18" charset="0"/>
              </a:rPr>
              <a:t> </a:t>
            </a:r>
            <a:r>
              <a:rPr lang="en-US" sz="2200" dirty="0" smtClean="0">
                <a:latin typeface="High Tower Text" pitchFamily="18" charset="0"/>
              </a:rPr>
              <a:t>    System Transformation</a:t>
            </a:r>
          </a:p>
          <a:p>
            <a:pPr marL="274320" indent="-274320" eaLnBrk="1" fontAlgn="auto" hangingPunct="1">
              <a:lnSpc>
                <a:spcPct val="120000"/>
              </a:lnSpc>
              <a:spcAft>
                <a:spcPts val="0"/>
              </a:spcAft>
              <a:buFont typeface="Wingdings" pitchFamily="2" charset="2"/>
              <a:buChar char="§"/>
              <a:defRPr/>
            </a:pPr>
            <a:r>
              <a:rPr lang="en-US" sz="2200" dirty="0" smtClean="0">
                <a:latin typeface="High Tower Text" pitchFamily="18" charset="0"/>
              </a:rPr>
              <a:t>Identify </a:t>
            </a:r>
            <a:r>
              <a:rPr lang="en-US" sz="2200" dirty="0">
                <a:latin typeface="High Tower Text" pitchFamily="18" charset="0"/>
              </a:rPr>
              <a:t>key leadership strategies for change management</a:t>
            </a:r>
          </a:p>
        </p:txBody>
      </p:sp>
      <p:pic>
        <p:nvPicPr>
          <p:cNvPr id="4" name="Picture 2"/>
          <p:cNvPicPr>
            <a:picLocks noChangeAspect="1" noChangeArrowheads="1"/>
          </p:cNvPicPr>
          <p:nvPr/>
        </p:nvPicPr>
        <p:blipFill>
          <a:blip r:embed="rId3" cstate="print"/>
          <a:stretch>
            <a:fillRect/>
          </a:stretch>
        </p:blipFill>
        <p:spPr bwMode="auto">
          <a:xfrm>
            <a:off x="228600" y="5715000"/>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extLst>
          </a:blip>
          <a:stretch>
            <a:fillRect/>
          </a:stretch>
        </p:blipFill>
        <p:spPr>
          <a:xfrm rot="20632477">
            <a:off x="7150188" y="3464265"/>
            <a:ext cx="1666173" cy="22222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2895600"/>
          </a:xfrm>
        </p:spPr>
        <p:txBody>
          <a:bodyPr/>
          <a:lstStyle/>
          <a:p>
            <a:r>
              <a:rPr lang="en-US" sz="3200" dirty="0" smtClean="0"/>
              <a:t/>
            </a:r>
            <a:br>
              <a:rPr lang="en-US" sz="3200" dirty="0" smtClean="0"/>
            </a:br>
            <a:r>
              <a:rPr lang="en-US" sz="3200" dirty="0" smtClean="0"/>
              <a:t>STEP </a:t>
            </a:r>
            <a:r>
              <a:rPr lang="en-US" sz="3200" dirty="0" smtClean="0"/>
              <a:t>3: CREATE A VISION FOR CHANGE</a:t>
            </a:r>
            <a:endParaRPr lang="en-US" sz="3200" dirty="0"/>
          </a:p>
        </p:txBody>
      </p:sp>
      <p:sp>
        <p:nvSpPr>
          <p:cNvPr id="4" name="Content Placeholder 3"/>
          <p:cNvSpPr>
            <a:spLocks noGrp="1"/>
          </p:cNvSpPr>
          <p:nvPr>
            <p:ph sz="quarter" idx="1"/>
          </p:nvPr>
        </p:nvSpPr>
        <p:spPr/>
        <p:txBody>
          <a:bodyPr/>
          <a:lstStyle/>
          <a:p>
            <a:endParaRPr lang="en-US" dirty="0" smtClean="0"/>
          </a:p>
          <a:p>
            <a:r>
              <a:rPr lang="en-US" dirty="0" smtClean="0"/>
              <a:t>A </a:t>
            </a:r>
            <a:r>
              <a:rPr lang="en-US" dirty="0" smtClean="0"/>
              <a:t>clear vision helps everyone understand why you are asking them to do something.</a:t>
            </a:r>
          </a:p>
          <a:p>
            <a:endParaRPr lang="en-US" dirty="0" smtClean="0"/>
          </a:p>
          <a:p>
            <a:r>
              <a:rPr lang="en-US" dirty="0" smtClean="0"/>
              <a:t>What can leaders do?</a:t>
            </a:r>
          </a:p>
          <a:p>
            <a:pPr marL="731838" lvl="1" indent="-457200">
              <a:buAutoNum type="arabicPeriod"/>
            </a:pPr>
            <a:r>
              <a:rPr lang="en-US" dirty="0" smtClean="0"/>
              <a:t>Determine values that are central to change</a:t>
            </a:r>
          </a:p>
          <a:p>
            <a:pPr marL="731838" lvl="1" indent="-457200">
              <a:buAutoNum type="arabicPeriod"/>
            </a:pPr>
            <a:r>
              <a:rPr lang="en-US" dirty="0" smtClean="0"/>
              <a:t>Create a strategy to execute the vision</a:t>
            </a:r>
          </a:p>
          <a:p>
            <a:pPr marL="731838" lvl="1" indent="-457200">
              <a:buAutoNum type="arabicPeriod"/>
            </a:pPr>
            <a:r>
              <a:rPr lang="en-US" dirty="0" smtClean="0"/>
              <a:t>Ensure change coalition can describe the vision in 5 minutes or less</a:t>
            </a:r>
          </a:p>
        </p:txBody>
      </p:sp>
      <p:pic>
        <p:nvPicPr>
          <p:cNvPr id="5" name="Picture 4"/>
          <p:cNvPicPr>
            <a:picLocks noChangeAspect="1" noChangeArrowheads="1"/>
          </p:cNvPicPr>
          <p:nvPr/>
        </p:nvPicPr>
        <p:blipFill>
          <a:blip r:embed="rId3"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2514600" cy="2971800"/>
          </a:xfrm>
        </p:spPr>
        <p:txBody>
          <a:bodyPr/>
          <a:lstStyle/>
          <a:p>
            <a:r>
              <a:rPr lang="en-US" sz="2400" dirty="0" smtClean="0"/>
              <a:t>STEP 4: COMMUNICATE THE VISION</a:t>
            </a:r>
            <a:endParaRPr lang="en-US" sz="2400" dirty="0"/>
          </a:p>
        </p:txBody>
      </p:sp>
      <p:sp>
        <p:nvSpPr>
          <p:cNvPr id="4" name="Content Placeholder 3"/>
          <p:cNvSpPr>
            <a:spLocks noGrp="1"/>
          </p:cNvSpPr>
          <p:nvPr>
            <p:ph sz="quarter" idx="1"/>
          </p:nvPr>
        </p:nvSpPr>
        <p:spPr/>
        <p:txBody>
          <a:bodyPr/>
          <a:lstStyle/>
          <a:p>
            <a:endParaRPr lang="en-US" dirty="0" smtClean="0"/>
          </a:p>
          <a:p>
            <a:r>
              <a:rPr lang="en-US" dirty="0" smtClean="0"/>
              <a:t>What </a:t>
            </a:r>
            <a:r>
              <a:rPr lang="en-US" dirty="0" smtClean="0"/>
              <a:t>you do with your vision after you create it determines your success </a:t>
            </a:r>
          </a:p>
          <a:p>
            <a:endParaRPr lang="en-US" dirty="0" smtClean="0"/>
          </a:p>
          <a:p>
            <a:r>
              <a:rPr lang="en-US" dirty="0" smtClean="0"/>
              <a:t>“Walk the Talk”</a:t>
            </a:r>
          </a:p>
          <a:p>
            <a:endParaRPr lang="en-US" dirty="0" smtClean="0"/>
          </a:p>
          <a:p>
            <a:r>
              <a:rPr lang="en-US" dirty="0" smtClean="0"/>
              <a:t>What can leaders do?</a:t>
            </a:r>
          </a:p>
          <a:p>
            <a:pPr marL="731838" lvl="1" indent="-457200">
              <a:buAutoNum type="arabicPeriod"/>
            </a:pPr>
            <a:r>
              <a:rPr lang="en-US" dirty="0" smtClean="0"/>
              <a:t>Talk often about the change vision</a:t>
            </a:r>
          </a:p>
          <a:p>
            <a:pPr marL="731838" lvl="1" indent="-457200">
              <a:buAutoNum type="arabicPeriod"/>
            </a:pPr>
            <a:r>
              <a:rPr lang="en-US" dirty="0" smtClean="0"/>
              <a:t>Openly and honestly address concerns and anxieties</a:t>
            </a:r>
          </a:p>
          <a:p>
            <a:pPr marL="731838" lvl="1" indent="-457200">
              <a:buAutoNum type="arabicPeriod"/>
            </a:pPr>
            <a:r>
              <a:rPr lang="en-US" dirty="0" smtClean="0"/>
              <a:t>Apply vision to all aspects of operations</a:t>
            </a:r>
          </a:p>
          <a:p>
            <a:pPr marL="731838" lvl="1" indent="-457200">
              <a:buAutoNum type="arabicPeriod"/>
            </a:pPr>
            <a:r>
              <a:rPr lang="en-US" dirty="0" smtClean="0"/>
              <a:t>Lead by example</a:t>
            </a:r>
          </a:p>
          <a:p>
            <a:endParaRPr lang="en-US" dirty="0"/>
          </a:p>
        </p:txBody>
      </p:sp>
      <p:pic>
        <p:nvPicPr>
          <p:cNvPr id="5" name="Picture 4"/>
          <p:cNvPicPr>
            <a:picLocks noChangeAspect="1" noChangeArrowheads="1"/>
          </p:cNvPicPr>
          <p:nvPr/>
        </p:nvPicPr>
        <p:blipFill>
          <a:blip r:embed="rId3"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2590800" cy="2667000"/>
          </a:xfrm>
        </p:spPr>
        <p:txBody>
          <a:bodyPr/>
          <a:lstStyle/>
          <a:p>
            <a:r>
              <a:rPr lang="en-US" sz="3000" dirty="0" smtClean="0"/>
              <a:t/>
            </a:r>
            <a:br>
              <a:rPr lang="en-US" sz="3000" dirty="0" smtClean="0"/>
            </a:br>
            <a:r>
              <a:rPr lang="en-US" sz="3000" dirty="0" smtClean="0"/>
              <a:t>STEP </a:t>
            </a:r>
            <a:r>
              <a:rPr lang="en-US" sz="3000" dirty="0" smtClean="0"/>
              <a:t>5: REMOVE OBSTACLES</a:t>
            </a:r>
            <a:endParaRPr lang="en-US" sz="3000" dirty="0"/>
          </a:p>
        </p:txBody>
      </p:sp>
      <p:sp>
        <p:nvSpPr>
          <p:cNvPr id="4" name="Content Placeholder 3"/>
          <p:cNvSpPr>
            <a:spLocks noGrp="1"/>
          </p:cNvSpPr>
          <p:nvPr>
            <p:ph sz="quarter" idx="1"/>
          </p:nvPr>
        </p:nvSpPr>
        <p:spPr/>
        <p:txBody>
          <a:bodyPr/>
          <a:lstStyle/>
          <a:p>
            <a:endParaRPr lang="en-US" dirty="0" smtClean="0"/>
          </a:p>
          <a:p>
            <a:r>
              <a:rPr lang="en-US" dirty="0" smtClean="0"/>
              <a:t>Building </a:t>
            </a:r>
            <a:r>
              <a:rPr lang="en-US" dirty="0" smtClean="0"/>
              <a:t>buy-in from all levels of the organization</a:t>
            </a:r>
          </a:p>
          <a:p>
            <a:endParaRPr lang="en-US" dirty="0" smtClean="0"/>
          </a:p>
          <a:p>
            <a:r>
              <a:rPr lang="en-US" dirty="0" smtClean="0"/>
              <a:t>Empowering people and helping the change move forward</a:t>
            </a:r>
          </a:p>
          <a:p>
            <a:endParaRPr lang="en-US" dirty="0" smtClean="0"/>
          </a:p>
          <a:p>
            <a:r>
              <a:rPr lang="en-US" dirty="0" smtClean="0"/>
              <a:t>What can leaders do?</a:t>
            </a:r>
          </a:p>
          <a:p>
            <a:pPr marL="731838" lvl="1" indent="-457200">
              <a:buAutoNum type="arabicPeriod"/>
            </a:pPr>
            <a:r>
              <a:rPr lang="en-US" dirty="0" smtClean="0"/>
              <a:t>Identify the people resisting the change</a:t>
            </a:r>
          </a:p>
          <a:p>
            <a:pPr marL="731838" lvl="1" indent="-457200">
              <a:buAutoNum type="arabicPeriod"/>
            </a:pPr>
            <a:r>
              <a:rPr lang="en-US" dirty="0" smtClean="0"/>
              <a:t>Recognize and reward people for making change happen</a:t>
            </a:r>
          </a:p>
          <a:p>
            <a:pPr marL="731838" lvl="1" indent="-457200">
              <a:buAutoNum type="arabicPeriod"/>
            </a:pPr>
            <a:r>
              <a:rPr lang="en-US" dirty="0" smtClean="0"/>
              <a:t>Take action to quickly remove barriers</a:t>
            </a:r>
          </a:p>
          <a:p>
            <a:pPr>
              <a:buNone/>
            </a:pPr>
            <a:endParaRPr lang="en-US" dirty="0"/>
          </a:p>
        </p:txBody>
      </p:sp>
      <p:pic>
        <p:nvPicPr>
          <p:cNvPr id="5" name="Picture 4"/>
          <p:cNvPicPr>
            <a:picLocks noChangeAspect="1" noChangeArrowheads="1"/>
          </p:cNvPicPr>
          <p:nvPr/>
        </p:nvPicPr>
        <p:blipFill>
          <a:blip r:embed="rId3"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2667000"/>
          </a:xfrm>
        </p:spPr>
        <p:txBody>
          <a:bodyPr/>
          <a:lstStyle/>
          <a:p>
            <a:r>
              <a:rPr lang="en-US" sz="2800" dirty="0" smtClean="0"/>
              <a:t>STEP6: CREATE SHORT TERM WINS</a:t>
            </a:r>
            <a:endParaRPr lang="en-US" sz="2800" dirty="0"/>
          </a:p>
        </p:txBody>
      </p:sp>
      <p:sp>
        <p:nvSpPr>
          <p:cNvPr id="4" name="Content Placeholder 3"/>
          <p:cNvSpPr>
            <a:spLocks noGrp="1"/>
          </p:cNvSpPr>
          <p:nvPr>
            <p:ph sz="quarter" idx="1"/>
          </p:nvPr>
        </p:nvSpPr>
        <p:spPr/>
        <p:txBody>
          <a:bodyPr/>
          <a:lstStyle/>
          <a:p>
            <a:endParaRPr lang="en-US" dirty="0" smtClean="0"/>
          </a:p>
          <a:p>
            <a:r>
              <a:rPr lang="en-US" dirty="0" smtClean="0"/>
              <a:t>Nothing motivates more than success</a:t>
            </a:r>
          </a:p>
          <a:p>
            <a:endParaRPr lang="en-US" dirty="0" smtClean="0"/>
          </a:p>
          <a:p>
            <a:endParaRPr lang="en-US" dirty="0" smtClean="0"/>
          </a:p>
          <a:p>
            <a:r>
              <a:rPr lang="en-US" dirty="0" smtClean="0"/>
              <a:t>What can leaders do: </a:t>
            </a:r>
          </a:p>
          <a:p>
            <a:pPr marL="731838" lvl="1" indent="-457200">
              <a:buAutoNum type="arabicPeriod"/>
            </a:pPr>
            <a:r>
              <a:rPr lang="en-US" dirty="0" smtClean="0"/>
              <a:t>Create </a:t>
            </a:r>
            <a:r>
              <a:rPr lang="en-US" dirty="0" smtClean="0"/>
              <a:t>short term targets that are </a:t>
            </a:r>
            <a:r>
              <a:rPr lang="en-US" dirty="0" smtClean="0"/>
              <a:t>achievable</a:t>
            </a:r>
          </a:p>
          <a:p>
            <a:pPr marL="731838" lvl="1" indent="-457200">
              <a:buAutoNum type="arabicPeriod"/>
            </a:pPr>
            <a:r>
              <a:rPr lang="en-US" dirty="0" smtClean="0"/>
              <a:t>Analyze potential pros and cons of your targets</a:t>
            </a:r>
          </a:p>
          <a:p>
            <a:pPr marL="731838" lvl="1" indent="-457200">
              <a:buAutoNum type="arabicPeriod"/>
            </a:pPr>
            <a:r>
              <a:rPr lang="en-US" dirty="0" smtClean="0"/>
              <a:t>Reward people who help meet the targets</a:t>
            </a:r>
            <a:endParaRPr lang="en-US" dirty="0" smtClean="0"/>
          </a:p>
          <a:p>
            <a:pPr marL="731838" lvl="1" indent="-457200">
              <a:buAutoNum type="arabicPeriod"/>
            </a:pPr>
            <a:endParaRPr lang="en-US" dirty="0"/>
          </a:p>
        </p:txBody>
      </p:sp>
      <p:pic>
        <p:nvPicPr>
          <p:cNvPr id="5" name="Picture 4"/>
          <p:cNvPicPr>
            <a:picLocks noChangeAspect="1" noChangeArrowheads="1"/>
          </p:cNvPicPr>
          <p:nvPr/>
        </p:nvPicPr>
        <p:blipFill>
          <a:blip r:embed="rId3"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3124200"/>
          </a:xfrm>
        </p:spPr>
        <p:txBody>
          <a:bodyPr/>
          <a:lstStyle/>
          <a:p>
            <a:r>
              <a:rPr lang="en-US" sz="3200" dirty="0" smtClean="0"/>
              <a:t>STEP 7: BUILD ON THE CHANGE</a:t>
            </a:r>
            <a:endParaRPr lang="en-US" sz="3200" dirty="0"/>
          </a:p>
        </p:txBody>
      </p:sp>
      <p:sp>
        <p:nvSpPr>
          <p:cNvPr id="4" name="Content Placeholder 3"/>
          <p:cNvSpPr>
            <a:spLocks noGrp="1"/>
          </p:cNvSpPr>
          <p:nvPr>
            <p:ph sz="quarter" idx="1"/>
          </p:nvPr>
        </p:nvSpPr>
        <p:spPr/>
        <p:txBody>
          <a:bodyPr/>
          <a:lstStyle/>
          <a:p>
            <a:endParaRPr lang="en-US" dirty="0" smtClean="0"/>
          </a:p>
          <a:p>
            <a:r>
              <a:rPr lang="en-US" dirty="0" smtClean="0"/>
              <a:t>Kotter </a:t>
            </a:r>
            <a:r>
              <a:rPr lang="en-US" dirty="0" smtClean="0"/>
              <a:t>argues that many change projects fail because victory is declared too early</a:t>
            </a:r>
          </a:p>
          <a:p>
            <a:endParaRPr lang="en-US" dirty="0" smtClean="0"/>
          </a:p>
          <a:p>
            <a:r>
              <a:rPr lang="en-US" dirty="0" smtClean="0"/>
              <a:t>What leaders can do?</a:t>
            </a:r>
          </a:p>
          <a:p>
            <a:pPr marL="731838" lvl="1" indent="-457200">
              <a:buAutoNum type="arabicPeriod"/>
            </a:pPr>
            <a:r>
              <a:rPr lang="en-US" dirty="0" smtClean="0"/>
              <a:t>After every win analyze what went right and what needs improving</a:t>
            </a:r>
          </a:p>
          <a:p>
            <a:pPr marL="731838" lvl="1" indent="-457200">
              <a:buAutoNum type="arabicPeriod"/>
            </a:pPr>
            <a:r>
              <a:rPr lang="en-US" dirty="0" smtClean="0"/>
              <a:t>Set goals to continue building on the momentum achieved</a:t>
            </a:r>
          </a:p>
          <a:p>
            <a:pPr marL="731838" lvl="1" indent="-457200">
              <a:buAutoNum type="arabicPeriod"/>
            </a:pPr>
            <a:endParaRPr lang="en-US" dirty="0"/>
          </a:p>
        </p:txBody>
      </p:sp>
      <p:pic>
        <p:nvPicPr>
          <p:cNvPr id="5" name="Picture 4"/>
          <p:cNvPicPr>
            <a:picLocks noChangeAspect="1" noChangeArrowheads="1"/>
          </p:cNvPicPr>
          <p:nvPr/>
        </p:nvPicPr>
        <p:blipFill>
          <a:blip r:embed="rId2"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2819400" cy="3200400"/>
          </a:xfrm>
        </p:spPr>
        <p:txBody>
          <a:bodyPr/>
          <a:lstStyle/>
          <a:p>
            <a:r>
              <a:rPr lang="en-US" sz="2800" dirty="0" smtClean="0"/>
              <a:t>STEP 8: ANCHOR NEW APPROACHES IN THE CULTURE</a:t>
            </a:r>
            <a:endParaRPr lang="en-US" sz="2800" dirty="0"/>
          </a:p>
        </p:txBody>
      </p:sp>
      <p:sp>
        <p:nvSpPr>
          <p:cNvPr id="4" name="Content Placeholder 3"/>
          <p:cNvSpPr>
            <a:spLocks noGrp="1"/>
          </p:cNvSpPr>
          <p:nvPr>
            <p:ph sz="quarter" idx="1"/>
          </p:nvPr>
        </p:nvSpPr>
        <p:spPr/>
        <p:txBody>
          <a:bodyPr/>
          <a:lstStyle/>
          <a:p>
            <a:endParaRPr lang="en-US" dirty="0" smtClean="0"/>
          </a:p>
          <a:p>
            <a:r>
              <a:rPr lang="en-US" dirty="0" smtClean="0"/>
              <a:t>Make any change stick, it should become part of the core of your organization</a:t>
            </a:r>
          </a:p>
          <a:p>
            <a:endParaRPr lang="en-US" dirty="0" smtClean="0"/>
          </a:p>
          <a:p>
            <a:r>
              <a:rPr lang="en-US" dirty="0" smtClean="0"/>
              <a:t>What leaders can do?</a:t>
            </a:r>
          </a:p>
          <a:p>
            <a:pPr marL="731838" lvl="1" indent="-457200">
              <a:buAutoNum type="arabicPeriod"/>
            </a:pPr>
            <a:r>
              <a:rPr lang="en-US" dirty="0" smtClean="0"/>
              <a:t>Talk about progress every chance you get.</a:t>
            </a:r>
          </a:p>
          <a:p>
            <a:pPr marL="731838" lvl="1" indent="-457200">
              <a:buAutoNum type="arabicPeriod"/>
            </a:pPr>
            <a:r>
              <a:rPr lang="en-US" dirty="0" smtClean="0"/>
              <a:t>Tell success stories about the change process</a:t>
            </a:r>
          </a:p>
          <a:p>
            <a:pPr marL="731838" lvl="1" indent="-457200">
              <a:buAutoNum type="arabicPeriod"/>
            </a:pPr>
            <a:r>
              <a:rPr lang="en-US" dirty="0" smtClean="0"/>
              <a:t>Publicly recognize key members of the original change coalition</a:t>
            </a:r>
          </a:p>
          <a:p>
            <a:pPr marL="731838" lvl="1" indent="-457200">
              <a:buAutoNum type="arabicPeriod"/>
            </a:pPr>
            <a:r>
              <a:rPr lang="en-US" dirty="0" smtClean="0"/>
              <a:t>Create plans to replace key leaders as they move on</a:t>
            </a:r>
          </a:p>
          <a:p>
            <a:endParaRPr lang="en-US" dirty="0" smtClean="0"/>
          </a:p>
          <a:p>
            <a:endParaRPr lang="en-US" dirty="0"/>
          </a:p>
        </p:txBody>
      </p:sp>
      <p:pic>
        <p:nvPicPr>
          <p:cNvPr id="5" name="Picture 4"/>
          <p:cNvPicPr>
            <a:picLocks noChangeAspect="1" noChangeArrowheads="1"/>
          </p:cNvPicPr>
          <p:nvPr/>
        </p:nvPicPr>
        <p:blipFill>
          <a:blip r:embed="rId2"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1077218"/>
          </a:xfrm>
          <a:prstGeom prst="rect">
            <a:avLst/>
          </a:prstGeom>
          <a:noFill/>
        </p:spPr>
        <p:txBody>
          <a:bodyPr>
            <a:spAutoFit/>
          </a:bodyPr>
          <a:lstStyle/>
          <a:p>
            <a:pPr algn="ctr" fontAlgn="auto">
              <a:spcBef>
                <a:spcPts val="0"/>
              </a:spcBef>
              <a:spcAft>
                <a:spcPts val="0"/>
              </a:spcAft>
              <a:defRPr/>
            </a:pPr>
            <a:r>
              <a:rPr lang="en-US" sz="3200" b="1" dirty="0">
                <a:solidFill>
                  <a:schemeClr val="accent3">
                    <a:lumMod val="50000"/>
                  </a:schemeClr>
                </a:solidFill>
                <a:effectLst>
                  <a:outerShdw blurRad="38100" dist="38100" dir="2700000" algn="tl">
                    <a:srgbClr val="000000">
                      <a:alpha val="43137"/>
                    </a:srgbClr>
                  </a:outerShdw>
                </a:effectLst>
                <a:latin typeface="High Tower Text" pitchFamily="18" charset="0"/>
                <a:cs typeface="+mn-cs"/>
              </a:rPr>
              <a:t>FIVE PRACTICES OF EXEMPLARY LEADERSHIP</a:t>
            </a:r>
          </a:p>
        </p:txBody>
      </p:sp>
      <p:graphicFrame>
        <p:nvGraphicFramePr>
          <p:cNvPr id="3" name="Table 2"/>
          <p:cNvGraphicFramePr>
            <a:graphicFrameLocks noGrp="1"/>
          </p:cNvGraphicFramePr>
          <p:nvPr/>
        </p:nvGraphicFramePr>
        <p:xfrm>
          <a:off x="1676400" y="1219199"/>
          <a:ext cx="5867400" cy="5029200"/>
        </p:xfrm>
        <a:graphic>
          <a:graphicData uri="http://schemas.openxmlformats.org/drawingml/2006/table">
            <a:tbl>
              <a:tblPr>
                <a:effectLst>
                  <a:innerShdw blurRad="63500" dist="50800" dir="8100000">
                    <a:prstClr val="black">
                      <a:alpha val="50000"/>
                    </a:prstClr>
                  </a:innerShdw>
                </a:effectLst>
                <a:tableStyleId>{284E427A-3D55-4303-BF80-6455036E1DE7}</a:tableStyleId>
              </a:tblPr>
              <a:tblGrid>
                <a:gridCol w="5867400"/>
              </a:tblGrid>
              <a:tr h="402210">
                <a:tc>
                  <a:txBody>
                    <a:bodyPr/>
                    <a:lstStyle/>
                    <a:p>
                      <a:pPr marL="0" marR="0" algn="ctr">
                        <a:spcBef>
                          <a:spcPts val="0"/>
                        </a:spcBef>
                        <a:spcAft>
                          <a:spcPts val="0"/>
                        </a:spcAft>
                      </a:pPr>
                      <a:r>
                        <a:rPr lang="en-US" sz="2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HOW TO LEAD</a:t>
                      </a:r>
                      <a:endParaRPr lang="en-US" sz="2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a:ea typeface="Times New Roman"/>
                        <a:cs typeface="Times New Roman"/>
                      </a:endParaRPr>
                    </a:p>
                  </a:txBody>
                  <a:tcPr marL="68580" marR="68580" marT="0" marB="0">
                    <a:solidFill>
                      <a:schemeClr val="accent2">
                        <a:lumMod val="75000"/>
                      </a:schemeClr>
                    </a:solidFill>
                  </a:tcPr>
                </a:tc>
              </a:tr>
              <a:tr h="925398">
                <a:tc>
                  <a:txBody>
                    <a:bodyPr/>
                    <a:lstStyle/>
                    <a:p>
                      <a:pPr marL="0" marR="0" algn="ctr">
                        <a:spcBef>
                          <a:spcPts val="0"/>
                        </a:spcBef>
                        <a:spcAft>
                          <a:spcPts val="0"/>
                        </a:spcAft>
                      </a:pPr>
                      <a:endParaRPr lang="en-US" sz="2800" b="1" dirty="0" smtClean="0"/>
                    </a:p>
                    <a:p>
                      <a:pPr marL="0" marR="0" algn="ctr">
                        <a:spcBef>
                          <a:spcPts val="0"/>
                        </a:spcBef>
                        <a:spcAft>
                          <a:spcPts val="0"/>
                        </a:spcAft>
                      </a:pPr>
                      <a:r>
                        <a:rPr lang="en-US" sz="2800" b="1" dirty="0" smtClean="0"/>
                        <a:t>Model </a:t>
                      </a:r>
                      <a:r>
                        <a:rPr lang="en-US" sz="2800" b="1" dirty="0"/>
                        <a:t>the Way</a:t>
                      </a:r>
                      <a:endParaRPr lang="en-US" sz="2800" b="1" dirty="0">
                        <a:latin typeface="Times New Roman"/>
                        <a:ea typeface="Times New Roman"/>
                        <a:cs typeface="Times New Roman"/>
                      </a:endParaRPr>
                    </a:p>
                  </a:txBody>
                  <a:tcPr marL="68580" marR="68580" marT="0" marB="0"/>
                </a:tc>
              </a:tr>
              <a:tr h="925398">
                <a:tc>
                  <a:txBody>
                    <a:bodyPr/>
                    <a:lstStyle/>
                    <a:p>
                      <a:pPr marL="0" marR="0" algn="ctr">
                        <a:spcBef>
                          <a:spcPts val="0"/>
                        </a:spcBef>
                        <a:spcAft>
                          <a:spcPts val="0"/>
                        </a:spcAft>
                      </a:pPr>
                      <a:endParaRPr lang="en-US" sz="2800" b="1" dirty="0" smtClean="0"/>
                    </a:p>
                    <a:p>
                      <a:pPr marL="0" marR="0" algn="ctr">
                        <a:spcBef>
                          <a:spcPts val="0"/>
                        </a:spcBef>
                        <a:spcAft>
                          <a:spcPts val="0"/>
                        </a:spcAft>
                      </a:pPr>
                      <a:r>
                        <a:rPr lang="en-US" sz="2800" b="1" dirty="0" smtClean="0"/>
                        <a:t>Inspire </a:t>
                      </a:r>
                      <a:r>
                        <a:rPr lang="en-US" sz="2800" b="1" dirty="0"/>
                        <a:t>a Shared Vision</a:t>
                      </a:r>
                      <a:endParaRPr lang="en-US" sz="2800" b="1" dirty="0">
                        <a:latin typeface="Times New Roman"/>
                        <a:ea typeface="Times New Roman"/>
                        <a:cs typeface="Times New Roman"/>
                      </a:endParaRPr>
                    </a:p>
                  </a:txBody>
                  <a:tcPr marL="68580" marR="68580" marT="0" marB="0"/>
                </a:tc>
              </a:tr>
              <a:tr h="925398">
                <a:tc>
                  <a:txBody>
                    <a:bodyPr/>
                    <a:lstStyle/>
                    <a:p>
                      <a:pPr marL="0" marR="0" algn="ctr">
                        <a:spcBef>
                          <a:spcPts val="0"/>
                        </a:spcBef>
                        <a:spcAft>
                          <a:spcPts val="0"/>
                        </a:spcAft>
                      </a:pPr>
                      <a:endParaRPr lang="en-US" sz="2800" b="1" dirty="0" smtClean="0"/>
                    </a:p>
                    <a:p>
                      <a:pPr marL="0" marR="0" algn="ctr">
                        <a:spcBef>
                          <a:spcPts val="0"/>
                        </a:spcBef>
                        <a:spcAft>
                          <a:spcPts val="0"/>
                        </a:spcAft>
                      </a:pPr>
                      <a:r>
                        <a:rPr lang="en-US" sz="2800" b="1" dirty="0" smtClean="0"/>
                        <a:t>Challenge </a:t>
                      </a:r>
                      <a:r>
                        <a:rPr lang="en-US" sz="2800" b="1" dirty="0"/>
                        <a:t>the Process</a:t>
                      </a:r>
                      <a:endParaRPr lang="en-US" sz="2800" b="1" dirty="0">
                        <a:latin typeface="Times New Roman"/>
                        <a:ea typeface="Times New Roman"/>
                        <a:cs typeface="Times New Roman"/>
                      </a:endParaRPr>
                    </a:p>
                  </a:txBody>
                  <a:tcPr marL="68580" marR="68580" marT="0" marB="0"/>
                </a:tc>
              </a:tr>
              <a:tr h="925398">
                <a:tc>
                  <a:txBody>
                    <a:bodyPr/>
                    <a:lstStyle/>
                    <a:p>
                      <a:pPr marL="0" marR="0" algn="ctr">
                        <a:spcBef>
                          <a:spcPts val="0"/>
                        </a:spcBef>
                        <a:spcAft>
                          <a:spcPts val="0"/>
                        </a:spcAft>
                      </a:pPr>
                      <a:endParaRPr lang="en-US" sz="2800" b="1" dirty="0" smtClean="0"/>
                    </a:p>
                    <a:p>
                      <a:pPr marL="0" marR="0" algn="ctr">
                        <a:spcBef>
                          <a:spcPts val="0"/>
                        </a:spcBef>
                        <a:spcAft>
                          <a:spcPts val="0"/>
                        </a:spcAft>
                      </a:pPr>
                      <a:r>
                        <a:rPr lang="en-US" sz="2800" b="1" dirty="0" smtClean="0"/>
                        <a:t>Enable </a:t>
                      </a:r>
                      <a:r>
                        <a:rPr lang="en-US" sz="2800" b="1" dirty="0"/>
                        <a:t>Others to Act</a:t>
                      </a:r>
                      <a:endParaRPr lang="en-US" sz="2800" b="1" dirty="0">
                        <a:latin typeface="Times New Roman"/>
                        <a:ea typeface="Times New Roman"/>
                        <a:cs typeface="Times New Roman"/>
                      </a:endParaRPr>
                    </a:p>
                  </a:txBody>
                  <a:tcPr marL="68580" marR="68580" marT="0" marB="0"/>
                </a:tc>
              </a:tr>
              <a:tr h="925398">
                <a:tc>
                  <a:txBody>
                    <a:bodyPr/>
                    <a:lstStyle/>
                    <a:p>
                      <a:pPr marL="0" marR="0" algn="ctr">
                        <a:spcBef>
                          <a:spcPts val="0"/>
                        </a:spcBef>
                        <a:spcAft>
                          <a:spcPts val="0"/>
                        </a:spcAft>
                      </a:pPr>
                      <a:endParaRPr lang="en-US" sz="2800" b="1" dirty="0" smtClean="0"/>
                    </a:p>
                    <a:p>
                      <a:pPr marL="0" marR="0" algn="ctr">
                        <a:spcBef>
                          <a:spcPts val="0"/>
                        </a:spcBef>
                        <a:spcAft>
                          <a:spcPts val="0"/>
                        </a:spcAft>
                      </a:pPr>
                      <a:r>
                        <a:rPr lang="en-US" sz="2800" b="1" dirty="0" smtClean="0"/>
                        <a:t>Encourage </a:t>
                      </a:r>
                      <a:r>
                        <a:rPr lang="en-US" sz="2800" b="1" dirty="0"/>
                        <a:t>the Heart</a:t>
                      </a:r>
                      <a:endParaRPr lang="en-US" sz="2800" b="1" dirty="0">
                        <a:latin typeface="Times New Roman"/>
                        <a:ea typeface="Times New Roman"/>
                        <a:cs typeface="Times New Roman"/>
                      </a:endParaRPr>
                    </a:p>
                  </a:txBody>
                  <a:tcPr marL="68580" marR="68580" marT="0" marB="0"/>
                </a:tc>
              </a:tr>
            </a:tbl>
          </a:graphicData>
        </a:graphic>
      </p:graphicFrame>
      <p:sp>
        <p:nvSpPr>
          <p:cNvPr id="64515" name="Footer Placeholder 3"/>
          <p:cNvSpPr>
            <a:spLocks noGrp="1"/>
          </p:cNvSpPr>
          <p:nvPr>
            <p:ph type="ftr" sz="quarter" idx="11"/>
          </p:nvPr>
        </p:nvSpPr>
        <p:spPr bwMode="auto">
          <a:xfrm>
            <a:off x="228600" y="6477000"/>
            <a:ext cx="5181600" cy="381000"/>
          </a:xfrm>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dirty="0" smtClean="0">
                <a:cs typeface="Arial" charset="0"/>
              </a:rPr>
              <a:t>James Kouzes and Barry Posner: "The Leadership Challenge Workshop"</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590800"/>
            <a:ext cx="6480174" cy="1825625"/>
          </a:xfrm>
        </p:spPr>
        <p:txBody>
          <a:bodyPr/>
          <a:lstStyle/>
          <a:p>
            <a:r>
              <a:rPr lang="en-US" sz="2000" cap="none" dirty="0" smtClean="0"/>
              <a:t>• Leaders’ actions speak louder than words</a:t>
            </a:r>
          </a:p>
          <a:p>
            <a:r>
              <a:rPr lang="en-US" sz="2000" cap="none" dirty="0" smtClean="0"/>
              <a:t>• Stand up for beliefs</a:t>
            </a:r>
          </a:p>
          <a:p>
            <a:r>
              <a:rPr lang="en-US" sz="2000" cap="none" dirty="0" smtClean="0"/>
              <a:t>• Set the example by aligning actions with shared values</a:t>
            </a:r>
          </a:p>
          <a:p>
            <a:r>
              <a:rPr lang="en-US" sz="2000" cap="none" dirty="0" smtClean="0"/>
              <a:t>•Live by their values</a:t>
            </a:r>
          </a:p>
          <a:p>
            <a:endParaRPr lang="en-US" cap="none" dirty="0"/>
          </a:p>
        </p:txBody>
      </p:sp>
      <p:sp>
        <p:nvSpPr>
          <p:cNvPr id="3" name="Title 2"/>
          <p:cNvSpPr>
            <a:spLocks noGrp="1"/>
          </p:cNvSpPr>
          <p:nvPr>
            <p:ph type="title"/>
          </p:nvPr>
        </p:nvSpPr>
        <p:spPr/>
        <p:txBody>
          <a:bodyPr/>
          <a:lstStyle/>
          <a:p>
            <a:pPr algn="l"/>
            <a:r>
              <a:rPr lang="en-US" dirty="0" smtClean="0"/>
              <a:t>MODEL THE WAY</a:t>
            </a:r>
            <a:endParaRPr lang="en-US" dirty="0"/>
          </a:p>
        </p:txBody>
      </p:sp>
      <p:pic>
        <p:nvPicPr>
          <p:cNvPr id="4" name="Picture 3"/>
          <p:cNvPicPr>
            <a:picLocks noChangeAspect="1" noChangeArrowheads="1"/>
          </p:cNvPicPr>
          <p:nvPr/>
        </p:nvPicPr>
        <p:blipFill>
          <a:blip r:embed="rId3"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0" name="Picture 2" descr="http://www.jeffcaceres.com/wp-content/uploads/2010/11/Running_Businesman_JPG.jpg"/>
          <p:cNvPicPr>
            <a:picLocks noChangeAspect="1" noChangeArrowheads="1"/>
          </p:cNvPicPr>
          <p:nvPr/>
        </p:nvPicPr>
        <p:blipFill>
          <a:blip r:embed="rId4" cstate="print"/>
          <a:srcRect/>
          <a:stretch>
            <a:fillRect/>
          </a:stretch>
        </p:blipFill>
        <p:spPr bwMode="auto">
          <a:xfrm>
            <a:off x="2667000" y="4495800"/>
            <a:ext cx="4114800" cy="1752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style>
          <a:lnRef idx="1">
            <a:schemeClr val="accent1"/>
          </a:lnRef>
          <a:fillRef idx="2">
            <a:schemeClr val="accent1"/>
          </a:fillRef>
          <a:effectRef idx="1">
            <a:schemeClr val="accent1"/>
          </a:effectRef>
          <a:fontRef idx="minor">
            <a:schemeClr val="dk1"/>
          </a:fontRef>
        </p:style>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None/>
            </a:pPr>
            <a:endPar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buNone/>
            </a:pPr>
            <a:endPar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buNone/>
            </a:pPr>
            <a:endPar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buNone/>
            </a:pPr>
            <a:r>
              <a:rPr lang="en-U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INSPIRE </a:t>
            </a:r>
            <a:r>
              <a:rPr lang="en-U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 SHARED VISION</a:t>
            </a:r>
            <a:endPar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2667000"/>
            <a:ext cx="7620000" cy="1749425"/>
          </a:xfrm>
        </p:spPr>
        <p:txBody>
          <a:bodyPr/>
          <a:lstStyle/>
          <a:p>
            <a:endParaRPr lang="en-US" cap="none" dirty="0"/>
          </a:p>
        </p:txBody>
      </p:sp>
      <p:sp>
        <p:nvSpPr>
          <p:cNvPr id="3" name="Title 2"/>
          <p:cNvSpPr>
            <a:spLocks noGrp="1"/>
          </p:cNvSpPr>
          <p:nvPr>
            <p:ph type="title"/>
          </p:nvPr>
        </p:nvSpPr>
        <p:spPr/>
        <p:txBody>
          <a:bodyPr/>
          <a:lstStyle/>
          <a:p>
            <a:r>
              <a:rPr lang="en-US" dirty="0" smtClean="0"/>
              <a:t>What’s it like to drive in the fog?</a:t>
            </a:r>
            <a:endParaRPr lang="en-US" dirty="0"/>
          </a:p>
        </p:txBody>
      </p:sp>
      <p:pic>
        <p:nvPicPr>
          <p:cNvPr id="1026" name="Picture 2" descr="http://diabetessoul.com/wp-content/uploads/2011/10/car.driving.in_.fog_.jpg"/>
          <p:cNvPicPr>
            <a:picLocks noChangeAspect="1" noChangeArrowheads="1"/>
          </p:cNvPicPr>
          <p:nvPr/>
        </p:nvPicPr>
        <p:blipFill>
          <a:blip r:embed="rId2" cstate="print"/>
          <a:srcRect/>
          <a:stretch>
            <a:fillRect/>
          </a:stretch>
        </p:blipFill>
        <p:spPr bwMode="auto">
          <a:xfrm>
            <a:off x="533400" y="2667000"/>
            <a:ext cx="8153400" cy="3657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305800" cy="3505200"/>
          </a:xfrm>
        </p:spPr>
        <p:txBody>
          <a:bodyPr>
            <a:normAutofit/>
          </a:bodyPr>
          <a:lstStyle/>
          <a:p>
            <a:pPr eaLnBrk="1" fontAlgn="auto" hangingPunct="1">
              <a:spcAft>
                <a:spcPts val="0"/>
              </a:spcAft>
              <a:buFont typeface="Wingdings 2"/>
              <a:buNone/>
              <a:defRPr/>
            </a:pPr>
            <a:r>
              <a:rPr lang="en-US" b="0" cap="none" dirty="0" smtClean="0">
                <a:ln w="1905"/>
                <a:solidFill>
                  <a:schemeClr val="tx1">
                    <a:lumMod val="75000"/>
                    <a:lumOff val="25000"/>
                  </a:schemeClr>
                </a:solidFill>
              </a:rPr>
              <a:t>The City of Philadelphia integrated its behavioral health care and intellectual disability services into a comprehensive system.</a:t>
            </a:r>
            <a:br>
              <a:rPr lang="en-US" b="0" cap="none" dirty="0" smtClean="0">
                <a:ln w="1905"/>
                <a:solidFill>
                  <a:schemeClr val="tx1">
                    <a:lumMod val="75000"/>
                    <a:lumOff val="25000"/>
                  </a:schemeClr>
                </a:solidFill>
              </a:rPr>
            </a:br>
            <a:r>
              <a:rPr lang="en-US" b="0" cap="none" dirty="0" smtClean="0">
                <a:ln w="1905"/>
                <a:solidFill>
                  <a:schemeClr val="tx1">
                    <a:lumMod val="75000"/>
                    <a:lumOff val="25000"/>
                  </a:schemeClr>
                </a:solidFill>
              </a:rPr>
              <a:t/>
            </a:r>
            <a:br>
              <a:rPr lang="en-US" b="0" cap="none" dirty="0" smtClean="0">
                <a:ln w="1905"/>
                <a:solidFill>
                  <a:schemeClr val="tx1">
                    <a:lumMod val="75000"/>
                    <a:lumOff val="25000"/>
                  </a:schemeClr>
                </a:solidFill>
              </a:rPr>
            </a:br>
            <a:r>
              <a:rPr lang="en-US" b="0" cap="none" dirty="0" smtClean="0">
                <a:ln w="1905"/>
                <a:solidFill>
                  <a:schemeClr val="tx1">
                    <a:lumMod val="75000"/>
                    <a:lumOff val="25000"/>
                  </a:schemeClr>
                </a:solidFill>
              </a:rPr>
              <a:t>The Department of Behavioral health and Intellectual </a:t>
            </a:r>
            <a:r>
              <a:rPr lang="en-US" b="0" cap="none" dirty="0" smtClean="0">
                <a:ln w="1905"/>
                <a:solidFill>
                  <a:schemeClr val="tx1">
                    <a:lumMod val="75000"/>
                    <a:lumOff val="25000"/>
                  </a:schemeClr>
                </a:solidFill>
              </a:rPr>
              <a:t>disAbility</a:t>
            </a:r>
            <a:r>
              <a:rPr lang="en-US" b="0" cap="none" dirty="0" smtClean="0">
                <a:ln w="1905"/>
                <a:solidFill>
                  <a:schemeClr val="tx1">
                    <a:lumMod val="75000"/>
                    <a:lumOff val="25000"/>
                  </a:schemeClr>
                </a:solidFill>
              </a:rPr>
              <a:t> Services (DBHIDS) provides services through a network of community provider agencies while collaborating with the Philadelphia School District, child welfare, judicial systems and other key stakeholders.</a:t>
            </a:r>
            <a:br>
              <a:rPr lang="en-US" b="0" cap="none" dirty="0" smtClean="0">
                <a:ln w="1905"/>
                <a:solidFill>
                  <a:schemeClr val="tx1">
                    <a:lumMod val="75000"/>
                    <a:lumOff val="25000"/>
                  </a:schemeClr>
                </a:solidFill>
              </a:rPr>
            </a:br>
            <a:r>
              <a:rPr lang="en-US" b="0" cap="none" dirty="0" smtClean="0">
                <a:ln w="1905"/>
                <a:solidFill>
                  <a:schemeClr val="tx1">
                    <a:lumMod val="75000"/>
                    <a:lumOff val="25000"/>
                  </a:schemeClr>
                </a:solidFill>
              </a:rPr>
              <a:t/>
            </a:r>
            <a:br>
              <a:rPr lang="en-US" b="0" cap="none" dirty="0" smtClean="0">
                <a:ln w="1905"/>
                <a:solidFill>
                  <a:schemeClr val="tx1">
                    <a:lumMod val="75000"/>
                    <a:lumOff val="25000"/>
                  </a:schemeClr>
                </a:solidFill>
              </a:rPr>
            </a:br>
            <a:r>
              <a:rPr lang="en-US" b="0" cap="none" dirty="0" smtClean="0">
                <a:ln w="1905"/>
                <a:solidFill>
                  <a:schemeClr val="tx1">
                    <a:lumMod val="75000"/>
                    <a:lumOff val="25000"/>
                  </a:schemeClr>
                </a:solidFill>
              </a:rPr>
              <a:t>DBHIDS staff embrace and implement a vision of:</a:t>
            </a:r>
            <a:r>
              <a:rPr lang="en-US" b="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
            </a:r>
            <a:br>
              <a:rPr lang="en-US" b="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br>
            <a:r>
              <a:rPr lang="en-US" b="0" dirty="0" smtClean="0"/>
              <a:t/>
            </a:r>
            <a:br>
              <a:rPr lang="en-US" b="0" dirty="0" smtClean="0"/>
            </a:br>
            <a:r>
              <a:rPr lang="en-US" b="0" dirty="0" smtClean="0"/>
              <a:t>recovery</a:t>
            </a:r>
            <a:br>
              <a:rPr lang="en-US" b="0" dirty="0" smtClean="0"/>
            </a:br>
            <a:r>
              <a:rPr lang="en-US" b="0" dirty="0" smtClean="0"/>
              <a:t>resilIence</a:t>
            </a:r>
            <a:br>
              <a:rPr lang="en-US" b="0" dirty="0" smtClean="0"/>
            </a:br>
            <a:r>
              <a:rPr lang="en-US" b="0" dirty="0" smtClean="0"/>
              <a:t>self-determination</a:t>
            </a:r>
            <a:endParaRPr lang="en-US" b="0" dirty="0"/>
          </a:p>
        </p:txBody>
      </p:sp>
      <p:sp>
        <p:nvSpPr>
          <p:cNvPr id="3" name="Title 2"/>
          <p:cNvSpPr>
            <a:spLocks noGrp="1"/>
          </p:cNvSpPr>
          <p:nvPr>
            <p:ph type="title"/>
          </p:nvPr>
        </p:nvSpPr>
        <p:spPr>
          <a:xfrm>
            <a:off x="722313" y="838200"/>
            <a:ext cx="7772400" cy="1524000"/>
          </a:xfrm>
        </p:spPr>
        <p:txBody>
          <a:bodyPr>
            <a:normAutofit fontScale="90000"/>
          </a:bodyPr>
          <a:lstStyle/>
          <a:p>
            <a:pPr eaLnBrk="1" fontAlgn="auto" hangingPunct="1">
              <a:spcAft>
                <a:spcPts val="0"/>
              </a:spcAft>
              <a:defRPr/>
            </a:pPr>
            <a:r>
              <a:rPr lang="en-US" sz="4400" dirty="0" smtClean="0">
                <a:solidFill>
                  <a:schemeClr val="bg1"/>
                </a:solidFill>
                <a:latin typeface="High Tower Text" pitchFamily="18" charset="0"/>
              </a:rPr>
              <a:t>DBHIDS SYSTEM TRANSFORMATION MODEL</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dirty="0"/>
          </a:p>
        </p:txBody>
      </p:sp>
      <p:pic>
        <p:nvPicPr>
          <p:cNvPr id="4" name="Picture 2"/>
          <p:cNvPicPr>
            <a:picLocks noChangeAspect="1" noChangeArrowheads="1"/>
          </p:cNvPicPr>
          <p:nvPr/>
        </p:nvPicPr>
        <p:blipFill>
          <a:blip r:embed="rId3" cstate="print"/>
          <a:stretch>
            <a:fillRect/>
          </a:stretch>
        </p:blipFill>
        <p:spPr bwMode="auto">
          <a:xfrm>
            <a:off x="228600" y="5715000"/>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cap="none" dirty="0" smtClean="0">
              <a:effectLst>
                <a:outerShdw blurRad="38100" dist="38100" dir="2700000" algn="tl">
                  <a:srgbClr val="000000">
                    <a:alpha val="43137"/>
                  </a:srgbClr>
                </a:outerShdw>
              </a:effectLst>
            </a:endParaRPr>
          </a:p>
          <a:p>
            <a:r>
              <a:rPr lang="en-US" sz="2000" cap="none" dirty="0" smtClean="0">
                <a:effectLst>
                  <a:outerShdw blurRad="38100" dist="38100" dir="2700000" algn="tl">
                    <a:srgbClr val="000000">
                      <a:alpha val="43137"/>
                    </a:srgbClr>
                  </a:outerShdw>
                </a:effectLst>
                <a:latin typeface="Trebuchet MS"/>
              </a:rPr>
              <a:t>□ </a:t>
            </a:r>
            <a:r>
              <a:rPr lang="en-US" sz="2000" cap="none" dirty="0" smtClean="0">
                <a:effectLst>
                  <a:outerShdw blurRad="38100" dist="38100" dir="2700000" algn="tl">
                    <a:srgbClr val="000000">
                      <a:alpha val="43137"/>
                    </a:srgbClr>
                  </a:outerShdw>
                </a:effectLst>
              </a:rPr>
              <a:t>Envision the future by imaging exciting and ennobling possibilities</a:t>
            </a:r>
          </a:p>
          <a:p>
            <a:endParaRPr lang="en-US" sz="2000" cap="none" dirty="0" smtClean="0">
              <a:effectLst>
                <a:outerShdw blurRad="38100" dist="38100" dir="2700000" algn="tl">
                  <a:srgbClr val="000000">
                    <a:alpha val="43137"/>
                  </a:srgbClr>
                </a:outerShdw>
              </a:effectLst>
            </a:endParaRPr>
          </a:p>
          <a:p>
            <a:endParaRPr lang="en-US" sz="2000" cap="none" dirty="0" smtClean="0">
              <a:effectLst>
                <a:outerShdw blurRad="38100" dist="38100" dir="2700000" algn="tl">
                  <a:srgbClr val="000000">
                    <a:alpha val="43137"/>
                  </a:srgbClr>
                </a:outerShdw>
              </a:effectLst>
            </a:endParaRPr>
          </a:p>
          <a:p>
            <a:r>
              <a:rPr lang="en-US" sz="2000" cap="none" dirty="0" smtClean="0">
                <a:effectLst>
                  <a:outerShdw blurRad="38100" dist="38100" dir="2700000" algn="tl">
                    <a:srgbClr val="000000">
                      <a:alpha val="43137"/>
                    </a:srgbClr>
                  </a:outerShdw>
                </a:effectLst>
                <a:latin typeface="Trebuchet MS"/>
              </a:rPr>
              <a:t>□ </a:t>
            </a:r>
            <a:r>
              <a:rPr lang="en-US" sz="2000" cap="none" dirty="0" smtClean="0">
                <a:effectLst>
                  <a:outerShdw blurRad="38100" dist="38100" dir="2700000" algn="tl">
                    <a:srgbClr val="000000">
                      <a:alpha val="43137"/>
                    </a:srgbClr>
                  </a:outerShdw>
                </a:effectLst>
              </a:rPr>
              <a:t>Enlist others in a common vision by appealing to shared aspirations</a:t>
            </a:r>
            <a:endParaRPr lang="en-US" sz="2000" cap="none"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t>INSPIRE A SHARED VISION</a:t>
            </a:r>
            <a:endParaRPr lang="en-US" dirty="0"/>
          </a:p>
        </p:txBody>
      </p:sp>
      <p:pic>
        <p:nvPicPr>
          <p:cNvPr id="4" name="Picture 3"/>
          <p:cNvPicPr>
            <a:picLocks noChangeAspect="1" noChangeArrowheads="1"/>
          </p:cNvPicPr>
          <p:nvPr/>
        </p:nvPicPr>
        <p:blipFill>
          <a:blip r:embed="rId2"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000" cap="none" dirty="0" smtClean="0">
                <a:latin typeface="Book Antiqua"/>
              </a:rPr>
              <a:t>○ </a:t>
            </a:r>
            <a:r>
              <a:rPr lang="en-US" sz="2000" cap="none" dirty="0" smtClean="0"/>
              <a:t>Challenge is the opportunity for greatness</a:t>
            </a:r>
          </a:p>
          <a:p>
            <a:endParaRPr lang="en-US" sz="2000" cap="none" dirty="0" smtClean="0"/>
          </a:p>
          <a:p>
            <a:r>
              <a:rPr lang="en-US" sz="2000" cap="none" dirty="0" smtClean="0">
                <a:latin typeface="Book Antiqua"/>
              </a:rPr>
              <a:t>○ </a:t>
            </a:r>
            <a:r>
              <a:rPr lang="en-US" sz="2000" cap="none" dirty="0" smtClean="0"/>
              <a:t>Leaders welcome opportunities to test their abilities</a:t>
            </a:r>
          </a:p>
          <a:p>
            <a:endParaRPr lang="en-US" sz="2000" cap="none" dirty="0" smtClean="0"/>
          </a:p>
          <a:p>
            <a:r>
              <a:rPr lang="en-US" sz="2000" cap="none" dirty="0" smtClean="0">
                <a:latin typeface="Book Antiqua"/>
              </a:rPr>
              <a:t>○ </a:t>
            </a:r>
            <a:r>
              <a:rPr lang="en-US" sz="2000" cap="none" dirty="0" smtClean="0"/>
              <a:t>Search for opportunities to change the status quo</a:t>
            </a:r>
          </a:p>
          <a:p>
            <a:endParaRPr lang="en-US" sz="2000" cap="none" dirty="0" smtClean="0"/>
          </a:p>
          <a:p>
            <a:r>
              <a:rPr lang="en-US" sz="2000" cap="none" dirty="0" smtClean="0">
                <a:latin typeface="Book Antiqua"/>
              </a:rPr>
              <a:t>○ </a:t>
            </a:r>
            <a:r>
              <a:rPr lang="en-US" sz="2000" cap="none" dirty="0" smtClean="0"/>
              <a:t>Look for innovative ways to improve work and their organization</a:t>
            </a:r>
            <a:endParaRPr lang="en-US" sz="2000" cap="none" dirty="0"/>
          </a:p>
        </p:txBody>
      </p:sp>
      <p:sp>
        <p:nvSpPr>
          <p:cNvPr id="3" name="Title 2"/>
          <p:cNvSpPr>
            <a:spLocks noGrp="1"/>
          </p:cNvSpPr>
          <p:nvPr>
            <p:ph type="title"/>
          </p:nvPr>
        </p:nvSpPr>
        <p:spPr>
          <a:xfrm>
            <a:off x="228600" y="533400"/>
            <a:ext cx="7238999" cy="1524000"/>
          </a:xfrm>
        </p:spPr>
        <p:txBody>
          <a:bodyPr/>
          <a:lstStyle/>
          <a:p>
            <a:pPr algn="l"/>
            <a:r>
              <a:rPr lang="en-US" dirty="0" smtClean="0"/>
              <a:t>CHALLENGE THE PROCESS</a:t>
            </a:r>
            <a:endParaRPr lang="en-US" dirty="0"/>
          </a:p>
        </p:txBody>
      </p:sp>
      <p:pic>
        <p:nvPicPr>
          <p:cNvPr id="4" name="Picture 3"/>
          <p:cNvPicPr>
            <a:picLocks noChangeAspect="1" noChangeArrowheads="1"/>
          </p:cNvPicPr>
          <p:nvPr/>
        </p:nvPicPr>
        <p:blipFill>
          <a:blip r:embed="rId2"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8546" name="Picture 2" descr="http://cdn2-b.examiner.com/sites/default/files/styles/large/hash/7f/dc/images_1273.jpg"/>
          <p:cNvPicPr>
            <a:picLocks noChangeAspect="1" noChangeArrowheads="1"/>
          </p:cNvPicPr>
          <p:nvPr/>
        </p:nvPicPr>
        <p:blipFill>
          <a:blip r:embed="rId3" cstate="print"/>
          <a:srcRect/>
          <a:stretch>
            <a:fillRect/>
          </a:stretch>
        </p:blipFill>
        <p:spPr bwMode="auto">
          <a:xfrm>
            <a:off x="5791200" y="304800"/>
            <a:ext cx="2895600" cy="18288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800" cap="none" dirty="0" smtClean="0"/>
              <a:t>“The best way for me to give power to other people…is to allow creativity and freedom to explore new ideas and ways of thinking.”</a:t>
            </a:r>
          </a:p>
          <a:p>
            <a:endParaRPr lang="en-US" cap="none" dirty="0" smtClean="0"/>
          </a:p>
          <a:p>
            <a:r>
              <a:rPr lang="en-US" cap="none" dirty="0" smtClean="0"/>
              <a:t>Jill Cleveland, Finance Manager of Apple, Inc</a:t>
            </a:r>
            <a:endParaRPr lang="en-US" cap="none" dirty="0"/>
          </a:p>
        </p:txBody>
      </p:sp>
      <p:sp>
        <p:nvSpPr>
          <p:cNvPr id="3" name="Title 2"/>
          <p:cNvSpPr>
            <a:spLocks noGrp="1"/>
          </p:cNvSpPr>
          <p:nvPr>
            <p:ph type="title"/>
          </p:nvPr>
        </p:nvSpPr>
        <p:spPr/>
        <p:txBody>
          <a:bodyPr/>
          <a:lstStyle/>
          <a:p>
            <a:r>
              <a:rPr lang="en-US" dirty="0" smtClean="0"/>
              <a:t>ENABLE OTHERS TO ACT</a:t>
            </a:r>
            <a:endParaRPr lang="en-US" dirty="0"/>
          </a:p>
        </p:txBody>
      </p:sp>
      <p:pic>
        <p:nvPicPr>
          <p:cNvPr id="4" name="Picture 3"/>
          <p:cNvPicPr>
            <a:picLocks noChangeAspect="1" noChangeArrowheads="1"/>
          </p:cNvPicPr>
          <p:nvPr/>
        </p:nvPicPr>
        <p:blipFill>
          <a:blip r:embed="rId2"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000" cap="none" dirty="0" smtClean="0">
                <a:latin typeface="Book Antiqua"/>
              </a:rPr>
              <a:t>● </a:t>
            </a:r>
            <a:r>
              <a:rPr lang="en-US" sz="2000" cap="none" dirty="0" smtClean="0"/>
              <a:t>Leaders don’t travel alone</a:t>
            </a:r>
          </a:p>
          <a:p>
            <a:endParaRPr lang="en-US" sz="2000" cap="none" dirty="0" smtClean="0"/>
          </a:p>
          <a:p>
            <a:r>
              <a:rPr lang="en-US" sz="2000" cap="none" dirty="0" smtClean="0">
                <a:latin typeface="Book Antiqua"/>
              </a:rPr>
              <a:t>● </a:t>
            </a:r>
            <a:r>
              <a:rPr lang="en-US" sz="2000" cap="none" dirty="0" smtClean="0"/>
              <a:t>Strength and develop others by sharing power and information</a:t>
            </a:r>
          </a:p>
          <a:p>
            <a:endParaRPr lang="en-US" sz="2000" cap="none" dirty="0" smtClean="0"/>
          </a:p>
          <a:p>
            <a:r>
              <a:rPr lang="en-US" sz="2000" cap="none" dirty="0" smtClean="0">
                <a:latin typeface="Book Antiqua"/>
              </a:rPr>
              <a:t>● </a:t>
            </a:r>
            <a:r>
              <a:rPr lang="en-US" sz="2000" cap="none" dirty="0" smtClean="0"/>
              <a:t>Foster collaboration by promoting cooperative goals and building trust</a:t>
            </a:r>
            <a:endParaRPr lang="en-US" sz="2000" cap="none" dirty="0"/>
          </a:p>
        </p:txBody>
      </p:sp>
      <p:sp>
        <p:nvSpPr>
          <p:cNvPr id="3" name="Title 2"/>
          <p:cNvSpPr>
            <a:spLocks noGrp="1"/>
          </p:cNvSpPr>
          <p:nvPr>
            <p:ph type="title"/>
          </p:nvPr>
        </p:nvSpPr>
        <p:spPr/>
        <p:txBody>
          <a:bodyPr/>
          <a:lstStyle/>
          <a:p>
            <a:r>
              <a:rPr lang="en-US" dirty="0" smtClean="0"/>
              <a:t>ENABLE OTHERS TO ACT</a:t>
            </a:r>
            <a:endParaRPr lang="en-US" dirty="0"/>
          </a:p>
        </p:txBody>
      </p:sp>
      <p:pic>
        <p:nvPicPr>
          <p:cNvPr id="4" name="Picture 3"/>
          <p:cNvPicPr>
            <a:picLocks noChangeAspect="1" noChangeArrowheads="1"/>
          </p:cNvPicPr>
          <p:nvPr/>
        </p:nvPicPr>
        <p:blipFill>
          <a:blip r:embed="rId2"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3600" cap="none" dirty="0" smtClean="0"/>
              <a:t>“If everyone is doing a great job, what’s the problem in letting them know that?</a:t>
            </a:r>
          </a:p>
          <a:p>
            <a:endParaRPr lang="en-US" cap="none" dirty="0" smtClean="0"/>
          </a:p>
          <a:p>
            <a:r>
              <a:rPr lang="en-US" cap="none" dirty="0" smtClean="0"/>
              <a:t>Lindsay Levin, Whites Group Chairman</a:t>
            </a:r>
            <a:endParaRPr lang="en-US" cap="none" dirty="0"/>
          </a:p>
        </p:txBody>
      </p:sp>
      <p:sp>
        <p:nvSpPr>
          <p:cNvPr id="3" name="Title 2"/>
          <p:cNvSpPr>
            <a:spLocks noGrp="1"/>
          </p:cNvSpPr>
          <p:nvPr>
            <p:ph type="title"/>
          </p:nvPr>
        </p:nvSpPr>
        <p:spPr/>
        <p:txBody>
          <a:bodyPr/>
          <a:lstStyle/>
          <a:p>
            <a:r>
              <a:rPr lang="en-US" dirty="0" smtClean="0"/>
              <a:t>ENCOURAGE THE HEART</a:t>
            </a:r>
            <a:endParaRPr lang="en-US" dirty="0"/>
          </a:p>
        </p:txBody>
      </p:sp>
      <p:pic>
        <p:nvPicPr>
          <p:cNvPr id="4" name="Picture 3"/>
          <p:cNvPicPr>
            <a:picLocks noChangeAspect="1" noChangeArrowheads="1"/>
          </p:cNvPicPr>
          <p:nvPr/>
        </p:nvPicPr>
        <p:blipFill>
          <a:blip r:embed="rId2"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743200"/>
            <a:ext cx="4114800" cy="2971800"/>
          </a:xfrm>
        </p:spPr>
        <p:txBody>
          <a:bodyPr/>
          <a:lstStyle/>
          <a:p>
            <a:r>
              <a:rPr lang="en-US" sz="2000" cap="none" dirty="0" smtClean="0">
                <a:latin typeface="Trebuchet MS"/>
              </a:rPr>
              <a:t>□ </a:t>
            </a:r>
            <a:r>
              <a:rPr lang="en-US" sz="2000" cap="none" dirty="0" smtClean="0"/>
              <a:t>Expect the best</a:t>
            </a:r>
          </a:p>
          <a:p>
            <a:endParaRPr lang="en-US" sz="2000" cap="none" dirty="0" smtClean="0"/>
          </a:p>
          <a:p>
            <a:r>
              <a:rPr lang="en-US" sz="2000" cap="none" dirty="0" smtClean="0">
                <a:latin typeface="Trebuchet MS"/>
              </a:rPr>
              <a:t>□ </a:t>
            </a:r>
            <a:r>
              <a:rPr lang="en-US" sz="2000" cap="none" dirty="0" smtClean="0"/>
              <a:t>Personalize Recognition</a:t>
            </a:r>
          </a:p>
          <a:p>
            <a:endParaRPr lang="en-US" sz="2000" cap="none" dirty="0" smtClean="0"/>
          </a:p>
          <a:p>
            <a:r>
              <a:rPr lang="en-US" sz="2000" cap="none" dirty="0" smtClean="0">
                <a:latin typeface="Trebuchet MS"/>
              </a:rPr>
              <a:t>□ </a:t>
            </a:r>
            <a:r>
              <a:rPr lang="en-US" sz="2000" cap="none" dirty="0" smtClean="0"/>
              <a:t>Create a spirit of community</a:t>
            </a:r>
          </a:p>
          <a:p>
            <a:endParaRPr lang="en-US" sz="2000" cap="none" dirty="0" smtClean="0"/>
          </a:p>
          <a:p>
            <a:r>
              <a:rPr lang="en-US" sz="2000" cap="none" dirty="0" smtClean="0">
                <a:latin typeface="Trebuchet MS"/>
              </a:rPr>
              <a:t>□ </a:t>
            </a:r>
            <a:r>
              <a:rPr lang="en-US" sz="2000" cap="none" dirty="0" smtClean="0"/>
              <a:t>Be personally involved</a:t>
            </a:r>
            <a:endParaRPr lang="en-US" sz="2000" cap="none" dirty="0"/>
          </a:p>
        </p:txBody>
      </p:sp>
      <p:sp>
        <p:nvSpPr>
          <p:cNvPr id="3" name="Title 2"/>
          <p:cNvSpPr>
            <a:spLocks noGrp="1"/>
          </p:cNvSpPr>
          <p:nvPr>
            <p:ph type="title"/>
          </p:nvPr>
        </p:nvSpPr>
        <p:spPr/>
        <p:txBody>
          <a:bodyPr/>
          <a:lstStyle/>
          <a:p>
            <a:r>
              <a:rPr lang="en-US" dirty="0" smtClean="0"/>
              <a:t>ENCOURAGE THE HEART</a:t>
            </a:r>
            <a:endParaRPr lang="en-US" dirty="0"/>
          </a:p>
        </p:txBody>
      </p:sp>
      <p:pic>
        <p:nvPicPr>
          <p:cNvPr id="4" name="Picture 3"/>
          <p:cNvPicPr>
            <a:picLocks noChangeAspect="1" noChangeArrowheads="1"/>
          </p:cNvPicPr>
          <p:nvPr/>
        </p:nvPicPr>
        <p:blipFill>
          <a:blip r:embed="rId2" cstate="print"/>
          <a:stretch>
            <a:fillRect/>
          </a:stretch>
        </p:blipFill>
        <p:spPr bwMode="auto">
          <a:xfrm>
            <a:off x="152400" y="5788025"/>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4450" name="Picture 2" descr="http://bellasboldbrilliantblog.files.wordpress.com/2008/05/2_red_heart_wedding.jpg"/>
          <p:cNvPicPr>
            <a:picLocks noChangeAspect="1" noChangeArrowheads="1"/>
          </p:cNvPicPr>
          <p:nvPr/>
        </p:nvPicPr>
        <p:blipFill>
          <a:blip r:embed="rId3" cstate="print"/>
          <a:srcRect/>
          <a:stretch>
            <a:fillRect/>
          </a:stretch>
        </p:blipFill>
        <p:spPr bwMode="auto">
          <a:xfrm>
            <a:off x="5486400" y="2971800"/>
            <a:ext cx="2895600" cy="2438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1625" y="228600"/>
            <a:ext cx="8534400" cy="758825"/>
          </a:xfrm>
        </p:spPr>
        <p:txBody>
          <a:bodyPr/>
          <a:lstStyle/>
          <a:p>
            <a:pPr eaLnBrk="1" hangingPunct="1"/>
            <a:r>
              <a:rPr lang="en-US" dirty="0" smtClean="0"/>
              <a:t>In Successful Transformations…</a:t>
            </a:r>
          </a:p>
        </p:txBody>
      </p:sp>
      <p:sp>
        <p:nvSpPr>
          <p:cNvPr id="38915" name="Content Placeholder 2"/>
          <p:cNvSpPr>
            <a:spLocks noGrp="1"/>
          </p:cNvSpPr>
          <p:nvPr>
            <p:ph sz="half" idx="1"/>
          </p:nvPr>
        </p:nvSpPr>
        <p:spPr>
          <a:xfrm>
            <a:off x="301625" y="1371600"/>
            <a:ext cx="4038600" cy="5486400"/>
          </a:xfrm>
        </p:spPr>
        <p:txBody>
          <a:bodyPr/>
          <a:lstStyle/>
          <a:p>
            <a:pPr eaLnBrk="1" hangingPunct="1"/>
            <a:r>
              <a:rPr lang="en-US" sz="1800" dirty="0" smtClean="0"/>
              <a:t>Build </a:t>
            </a:r>
            <a:r>
              <a:rPr lang="en-US" sz="1800" dirty="0" smtClean="0"/>
              <a:t>a guiding team powerful enough to guide big change</a:t>
            </a:r>
          </a:p>
          <a:p>
            <a:pPr eaLnBrk="1" hangingPunct="1"/>
            <a:endParaRPr lang="en-US" sz="1800" dirty="0" smtClean="0"/>
          </a:p>
          <a:p>
            <a:pPr eaLnBrk="1" hangingPunct="1"/>
            <a:r>
              <a:rPr lang="en-US" sz="1800" dirty="0" smtClean="0"/>
              <a:t>G</a:t>
            </a:r>
            <a:r>
              <a:rPr lang="en-US" sz="1800" dirty="0" smtClean="0"/>
              <a:t>uiding </a:t>
            </a:r>
            <a:r>
              <a:rPr lang="en-US" sz="1800" dirty="0" smtClean="0"/>
              <a:t>team develops the right vision for the change effort</a:t>
            </a:r>
          </a:p>
          <a:p>
            <a:pPr eaLnBrk="1" hangingPunct="1"/>
            <a:endParaRPr lang="en-US" sz="1800" dirty="0" smtClean="0"/>
          </a:p>
          <a:p>
            <a:pPr eaLnBrk="1" hangingPunct="1"/>
            <a:r>
              <a:rPr lang="en-US" sz="1800" dirty="0" smtClean="0"/>
              <a:t>Create a pattern of winning</a:t>
            </a:r>
          </a:p>
          <a:p>
            <a:pPr eaLnBrk="1" hangingPunct="1"/>
            <a:endParaRPr lang="en-US" sz="1800" dirty="0" smtClean="0"/>
          </a:p>
          <a:p>
            <a:pPr eaLnBrk="1" hangingPunct="1"/>
            <a:r>
              <a:rPr lang="en-US" sz="1800" dirty="0" smtClean="0"/>
              <a:t>Strengthen and develop others by sharing power and information</a:t>
            </a:r>
          </a:p>
          <a:p>
            <a:pPr eaLnBrk="1" hangingPunct="1">
              <a:buFont typeface="Wingdings 2" pitchFamily="18" charset="2"/>
              <a:buNone/>
            </a:pPr>
            <a:endParaRPr lang="en-US" sz="1800" dirty="0" smtClean="0"/>
          </a:p>
          <a:p>
            <a:pPr eaLnBrk="1" hangingPunct="1"/>
            <a:r>
              <a:rPr lang="en-US" sz="1800" dirty="0" smtClean="0"/>
              <a:t>Structure situations so that people can take risks</a:t>
            </a:r>
          </a:p>
          <a:p>
            <a:pPr eaLnBrk="1" hangingPunct="1"/>
            <a:endParaRPr lang="en-US" sz="1800" dirty="0" smtClean="0"/>
          </a:p>
          <a:p>
            <a:pPr eaLnBrk="1" hangingPunct="1"/>
            <a:r>
              <a:rPr lang="en-US" sz="1800" dirty="0" smtClean="0"/>
              <a:t>Create Rewards System</a:t>
            </a:r>
          </a:p>
          <a:p>
            <a:pPr eaLnBrk="1" hangingPunct="1"/>
            <a:endParaRPr lang="en-US" sz="1800" dirty="0" smtClean="0"/>
          </a:p>
        </p:txBody>
      </p:sp>
      <p:sp>
        <p:nvSpPr>
          <p:cNvPr id="38916" name="Content Placeholder 3"/>
          <p:cNvSpPr>
            <a:spLocks noGrp="1"/>
          </p:cNvSpPr>
          <p:nvPr>
            <p:ph sz="half" idx="2"/>
          </p:nvPr>
        </p:nvSpPr>
        <p:spPr>
          <a:xfrm>
            <a:off x="4800600" y="1447800"/>
            <a:ext cx="4038600" cy="4605338"/>
          </a:xfrm>
        </p:spPr>
        <p:txBody>
          <a:bodyPr/>
          <a:lstStyle/>
          <a:p>
            <a:pPr eaLnBrk="1" hangingPunct="1">
              <a:buFont typeface="Wingdings 2" pitchFamily="18" charset="2"/>
              <a:buNone/>
            </a:pPr>
            <a:endParaRPr lang="en-US" sz="2200" dirty="0" smtClean="0"/>
          </a:p>
        </p:txBody>
      </p:sp>
      <p:pic>
        <p:nvPicPr>
          <p:cNvPr id="38917" name="Picture 2" descr="http://www.legacee.com/Assets/LeaderImages/TFLeadership/ArrowLeader.jpg"/>
          <p:cNvPicPr>
            <a:picLocks noChangeAspect="1" noChangeArrowheads="1"/>
          </p:cNvPicPr>
          <p:nvPr/>
        </p:nvPicPr>
        <p:blipFill>
          <a:blip r:embed="rId3" cstate="print"/>
          <a:srcRect/>
          <a:stretch>
            <a:fillRect/>
          </a:stretch>
        </p:blipFill>
        <p:spPr bwMode="auto">
          <a:xfrm>
            <a:off x="4876800" y="1524000"/>
            <a:ext cx="3962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4400" b="1" dirty="0" smtClean="0">
                <a:solidFill>
                  <a:srgbClr val="74685F"/>
                </a:solidFill>
                <a:latin typeface="High Tower Text" pitchFamily="18" charset="0"/>
              </a:rPr>
              <a:t>CONCLUSION:</a:t>
            </a:r>
          </a:p>
        </p:txBody>
      </p:sp>
      <p:sp>
        <p:nvSpPr>
          <p:cNvPr id="39939" name="Content Placeholder 2"/>
          <p:cNvSpPr>
            <a:spLocks noGrp="1"/>
          </p:cNvSpPr>
          <p:nvPr>
            <p:ph sz="quarter" idx="1"/>
          </p:nvPr>
        </p:nvSpPr>
        <p:spPr>
          <a:xfrm>
            <a:off x="301625" y="1527175"/>
            <a:ext cx="8504238" cy="4572000"/>
          </a:xfrm>
        </p:spPr>
        <p:txBody>
          <a:bodyPr/>
          <a:lstStyle/>
          <a:p>
            <a:pPr eaLnBrk="1" hangingPunct="1">
              <a:buFont typeface="Wingdings" pitchFamily="2" charset="2"/>
              <a:buChar char="§"/>
            </a:pPr>
            <a:r>
              <a:rPr lang="en-US" sz="2600" dirty="0" smtClean="0">
                <a:latin typeface="High Tower Text" pitchFamily="18" charset="0"/>
              </a:rPr>
              <a:t>Leadership is the most essential element needed to </a:t>
            </a:r>
            <a:r>
              <a:rPr lang="en-US" sz="2600" dirty="0" smtClean="0">
                <a:latin typeface="High Tower Text" pitchFamily="18" charset="0"/>
              </a:rPr>
              <a:t>lead </a:t>
            </a:r>
            <a:r>
              <a:rPr lang="en-US" sz="2600" dirty="0" smtClean="0">
                <a:latin typeface="High Tower Text" pitchFamily="18" charset="0"/>
              </a:rPr>
              <a:t>change</a:t>
            </a:r>
          </a:p>
          <a:p>
            <a:pPr eaLnBrk="1" hangingPunct="1">
              <a:buFont typeface="Wingdings" pitchFamily="2" charset="2"/>
              <a:buChar char="§"/>
            </a:pPr>
            <a:r>
              <a:rPr lang="en-US" sz="2600" dirty="0" smtClean="0">
                <a:latin typeface="High Tower Text" pitchFamily="18" charset="0"/>
              </a:rPr>
              <a:t>Successful change occurs when speaking to people’s feelings</a:t>
            </a:r>
          </a:p>
          <a:p>
            <a:pPr eaLnBrk="1" hangingPunct="1">
              <a:buFont typeface="Wingdings" pitchFamily="2" charset="2"/>
              <a:buChar char="§"/>
            </a:pPr>
            <a:r>
              <a:rPr lang="en-US" sz="2600" dirty="0" smtClean="0">
                <a:latin typeface="High Tower Text" pitchFamily="18" charset="0"/>
              </a:rPr>
              <a:t>Transformational Leaders motivate and empower employees</a:t>
            </a:r>
          </a:p>
          <a:p>
            <a:pPr eaLnBrk="1" hangingPunct="1">
              <a:buFont typeface="Wingdings" pitchFamily="2" charset="2"/>
              <a:buChar char="§"/>
            </a:pPr>
            <a:r>
              <a:rPr lang="en-US" sz="2600" dirty="0" smtClean="0">
                <a:latin typeface="High Tower Text" pitchFamily="18" charset="0"/>
              </a:rPr>
              <a:t>Leadership is critical to successful and lasting system transformation </a:t>
            </a:r>
          </a:p>
        </p:txBody>
      </p:sp>
      <p:pic>
        <p:nvPicPr>
          <p:cNvPr id="4" name="Picture 2"/>
          <p:cNvPicPr>
            <a:picLocks noChangeAspect="1" noChangeArrowheads="1"/>
          </p:cNvPicPr>
          <p:nvPr/>
        </p:nvPicPr>
        <p:blipFill>
          <a:blip r:embed="rId3" cstate="print"/>
          <a:stretch>
            <a:fillRect/>
          </a:stretch>
        </p:blipFill>
        <p:spPr bwMode="auto">
          <a:xfrm>
            <a:off x="228600" y="5715000"/>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828800"/>
            <a:ext cx="7010400" cy="4247317"/>
          </a:xfrm>
          <a:prstGeom prst="rect">
            <a:avLst/>
          </a:prstGeom>
        </p:spPr>
        <p:txBody>
          <a:bodyPr wrap="square">
            <a:spAutoFit/>
          </a:bodyPr>
          <a:lstStyle/>
          <a:p>
            <a:pPr algn="ctr"/>
            <a:r>
              <a:rPr lang="en-US" sz="3600" dirty="0" smtClean="0"/>
              <a:t>“The real dividing line is passion. As long as you believe what you’re doing is meaningful, you can cut through fear and exhaustion and take the next step.”</a:t>
            </a:r>
          </a:p>
          <a:p>
            <a:endParaRPr lang="en-US" dirty="0" smtClean="0"/>
          </a:p>
          <a:p>
            <a:pPr algn="ctr"/>
            <a:r>
              <a:rPr lang="en-US" dirty="0" smtClean="0"/>
              <a:t>Arlene Blum, PH.D in Biophysical Chemistry</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z="2400" b="1" dirty="0" smtClean="0">
                <a:solidFill>
                  <a:srgbClr val="74685F"/>
                </a:solidFill>
                <a:latin typeface="High Tower Text" pitchFamily="18" charset="0"/>
              </a:rPr>
              <a:t>CRITICAL ROLE OF LEADERSHIP IN SYSTEM TRANSFORMATION</a:t>
            </a:r>
          </a:p>
        </p:txBody>
      </p:sp>
      <p:sp>
        <p:nvSpPr>
          <p:cNvPr id="3" name="Content Placeholder 2"/>
          <p:cNvSpPr>
            <a:spLocks noGrp="1"/>
          </p:cNvSpPr>
          <p:nvPr>
            <p:ph sz="quarter" idx="1"/>
          </p:nvPr>
        </p:nvSpPr>
        <p:spPr>
          <a:xfrm>
            <a:off x="301625" y="1527175"/>
            <a:ext cx="8504238" cy="4572000"/>
          </a:xfrm>
        </p:spPr>
        <p:txBody>
          <a:bodyPr>
            <a:noAutofit/>
          </a:bodyPr>
          <a:lstStyle/>
          <a:p>
            <a:pPr marL="0" indent="0" algn="ctr" eaLnBrk="1" fontAlgn="auto" hangingPunct="1">
              <a:spcAft>
                <a:spcPts val="0"/>
              </a:spcAft>
              <a:buFont typeface="Wingdings 2"/>
              <a:buNone/>
              <a:defRPr/>
            </a:pPr>
            <a:r>
              <a:rPr lang="en-US" sz="2600" dirty="0" smtClean="0">
                <a:latin typeface="High Tower Text" pitchFamily="18" charset="0"/>
              </a:rPr>
              <a:t>THANK YOU FOR YOUR TIME AND PARTICIPATION IN THIS WEBINAR!</a:t>
            </a:r>
          </a:p>
          <a:p>
            <a:pPr marL="0" indent="0" algn="ctr" eaLnBrk="1" fontAlgn="auto" hangingPunct="1">
              <a:spcAft>
                <a:spcPts val="0"/>
              </a:spcAft>
              <a:buFont typeface="Wingdings 2"/>
              <a:buNone/>
              <a:defRPr/>
            </a:pPr>
            <a:endParaRPr lang="en-US" sz="2600" dirty="0">
              <a:latin typeface="High Tower Text" pitchFamily="18" charset="0"/>
            </a:endParaRPr>
          </a:p>
          <a:p>
            <a:pPr marL="0" indent="0" eaLnBrk="1" fontAlgn="auto" hangingPunct="1">
              <a:spcAft>
                <a:spcPts val="0"/>
              </a:spcAft>
              <a:buFont typeface="Wingdings 2"/>
              <a:buNone/>
              <a:defRPr/>
            </a:pPr>
            <a:r>
              <a:rPr lang="en-US" sz="4800" dirty="0" smtClean="0">
                <a:effectLst>
                  <a:outerShdw blurRad="38100" dist="38100" dir="2700000" algn="tl">
                    <a:srgbClr val="000000">
                      <a:alpha val="43137"/>
                    </a:srgbClr>
                  </a:outerShdw>
                </a:effectLst>
                <a:latin typeface="High Tower Text" pitchFamily="18" charset="0"/>
              </a:rPr>
              <a:t>QUESTIONS? </a:t>
            </a:r>
          </a:p>
          <a:p>
            <a:pPr marL="0" indent="0" eaLnBrk="1" fontAlgn="auto" hangingPunct="1">
              <a:spcAft>
                <a:spcPts val="0"/>
              </a:spcAft>
              <a:buFont typeface="Wingdings 2"/>
              <a:buNone/>
              <a:defRPr/>
            </a:pPr>
            <a:endParaRPr lang="en-US" sz="4800" dirty="0" smtClean="0">
              <a:effectLst>
                <a:outerShdw blurRad="38100" dist="38100" dir="2700000" algn="tl">
                  <a:srgbClr val="000000">
                    <a:alpha val="43137"/>
                  </a:srgbClr>
                </a:outerShdw>
              </a:effectLst>
              <a:latin typeface="High Tower Text" pitchFamily="18" charset="0"/>
            </a:endParaRPr>
          </a:p>
          <a:p>
            <a:pPr marL="0" indent="0" eaLnBrk="1" fontAlgn="auto" hangingPunct="1">
              <a:spcAft>
                <a:spcPts val="0"/>
              </a:spcAft>
              <a:buFont typeface="Wingdings 2"/>
              <a:buNone/>
              <a:defRPr/>
            </a:pPr>
            <a:r>
              <a:rPr lang="en-US" sz="4800" dirty="0" smtClean="0">
                <a:effectLst>
                  <a:outerShdw blurRad="38100" dist="38100" dir="2700000" algn="tl">
                    <a:srgbClr val="000000">
                      <a:alpha val="43137"/>
                    </a:srgbClr>
                  </a:outerShdw>
                </a:effectLst>
                <a:latin typeface="High Tower Text" pitchFamily="18" charset="0"/>
              </a:rPr>
              <a:t>COMMENTS?</a:t>
            </a:r>
            <a:endParaRPr lang="en-US" sz="4800" dirty="0">
              <a:effectLst>
                <a:outerShdw blurRad="38100" dist="38100" dir="2700000" algn="tl">
                  <a:srgbClr val="000000">
                    <a:alpha val="43137"/>
                  </a:srgbClr>
                </a:outerShdw>
              </a:effectLst>
              <a:latin typeface="High Tower Text" pitchFamily="18" charset="0"/>
            </a:endParaRPr>
          </a:p>
        </p:txBody>
      </p:sp>
      <p:pic>
        <p:nvPicPr>
          <p:cNvPr id="4" name="Picture 3"/>
          <p:cNvPicPr>
            <a:picLocks noChangeAspect="1"/>
          </p:cNvPicPr>
          <p:nvPr/>
        </p:nvPicPr>
        <p:blipFill>
          <a:blip r:embed="rId3" cstate="print">
            <a:extLst>
              <a:ext uri="{BEBA8EAE-BF5A-486C-A8C5-ECC9F3942E4B}"/>
              <a:ext uri="{28A0092B-C50C-407E-A947-70E740481C1C}"/>
            </a:extLst>
          </a:blip>
          <a:stretch>
            <a:fillRect/>
          </a:stretch>
        </p:blipFill>
        <p:spPr>
          <a:xfrm rot="21238946">
            <a:off x="5410200" y="2667000"/>
            <a:ext cx="3011427" cy="3352800"/>
          </a:xfrm>
          <a:prstGeom prst="rect">
            <a:avLst/>
          </a:prstGeom>
          <a:ln>
            <a:noFill/>
          </a:ln>
          <a:effectLst>
            <a:softEdge rad="112500"/>
          </a:effectLst>
        </p:spPr>
      </p:pic>
      <p:pic>
        <p:nvPicPr>
          <p:cNvPr id="5" name="Picture 2"/>
          <p:cNvPicPr>
            <a:picLocks noChangeAspect="1" noChangeArrowheads="1"/>
          </p:cNvPicPr>
          <p:nvPr/>
        </p:nvPicPr>
        <p:blipFill>
          <a:blip r:embed="rId4" cstate="print"/>
          <a:stretch>
            <a:fillRect/>
          </a:stretch>
        </p:blipFill>
        <p:spPr bwMode="auto">
          <a:xfrm>
            <a:off x="228600" y="5715000"/>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a:r>
              <a:rPr lang="en-US" sz="2800" dirty="0" smtClean="0"/>
              <a:t>Recovery &amp; Resilience Oriented System of Care</a:t>
            </a:r>
            <a:endParaRPr lang="en-US" sz="2800" dirty="0"/>
          </a:p>
        </p:txBody>
      </p:sp>
      <p:pic>
        <p:nvPicPr>
          <p:cNvPr id="7" name="Picture 2"/>
          <p:cNvPicPr>
            <a:picLocks noGrp="1" noChangeAspect="1" noChangeArrowheads="1"/>
          </p:cNvPicPr>
          <p:nvPr>
            <p:ph sz="quarter" idx="1"/>
          </p:nvPr>
        </p:nvPicPr>
        <p:blipFill>
          <a:blip r:embed="rId3" cstate="print"/>
          <a:srcRect/>
          <a:stretch>
            <a:fillRect/>
          </a:stretch>
        </p:blipFill>
        <p:spPr bwMode="auto">
          <a:xfrm>
            <a:off x="228600" y="1570113"/>
            <a:ext cx="8686799" cy="4830687"/>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228600" y="5715000"/>
            <a:ext cx="1839190" cy="6096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83802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a:r>
              <a:rPr lang="en-US" sz="2800" dirty="0" smtClean="0"/>
              <a:t>Recovery &amp; Resilience Oriented System of Care</a:t>
            </a:r>
            <a:endParaRPr lang="en-US" sz="2800"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207981" y="6099586"/>
            <a:ext cx="1839190" cy="609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6" name="Picture 2" descr="~AUT000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152401"/>
            <a:ext cx="9144000" cy="6705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38365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3" cstate="print"/>
          <a:srcRect l="9449" t="2709" r="2362" b="6544"/>
          <a:stretch>
            <a:fillRect/>
          </a:stretch>
        </p:blipFill>
        <p:spPr bwMode="auto">
          <a:xfrm>
            <a:off x="4800600" y="1371600"/>
            <a:ext cx="3886200" cy="4953000"/>
          </a:xfrm>
          <a:prstGeom prst="rect">
            <a:avLst/>
          </a:prstGeom>
          <a:noFill/>
          <a:ln w="6350" cmpd="thinThick">
            <a:solidFill>
              <a:schemeClr val="accent1">
                <a:lumMod val="20000"/>
                <a:lumOff val="80000"/>
              </a:schemeClr>
            </a:solidFill>
            <a:miter lim="800000"/>
            <a:headEnd/>
            <a:tailEnd/>
          </a:ln>
          <a:effectLst/>
        </p:spPr>
      </p:pic>
      <p:sp>
        <p:nvSpPr>
          <p:cNvPr id="4" name="Title 3"/>
          <p:cNvSpPr>
            <a:spLocks noGrp="1"/>
          </p:cNvSpPr>
          <p:nvPr>
            <p:ph type="ctrTitle"/>
          </p:nvPr>
        </p:nvSpPr>
        <p:spPr/>
        <p:txBody>
          <a:bodyPr/>
          <a:lstStyle/>
          <a:p>
            <a:pPr algn="l" eaLnBrk="1" fontAlgn="auto" hangingPunct="1">
              <a:spcAft>
                <a:spcPts val="0"/>
              </a:spcAft>
              <a:defRPr/>
            </a:pPr>
            <a:r>
              <a:rPr sz="3600" dirty="0" smtClean="0"/>
              <a:t>Practice Guidelines</a:t>
            </a:r>
            <a:endParaRPr sz="3600" dirty="0"/>
          </a:p>
        </p:txBody>
      </p:sp>
      <p:sp>
        <p:nvSpPr>
          <p:cNvPr id="5" name="Content Placeholder 4"/>
          <p:cNvSpPr>
            <a:spLocks noGrp="1"/>
          </p:cNvSpPr>
          <p:nvPr>
            <p:ph idx="13"/>
          </p:nvPr>
        </p:nvSpPr>
        <p:spPr>
          <a:xfrm>
            <a:off x="609600" y="1447800"/>
            <a:ext cx="3657600" cy="5105400"/>
          </a:xfrm>
        </p:spPr>
        <p:txBody>
          <a:bodyPr>
            <a:normAutofit fontScale="85000" lnSpcReduction="10000"/>
          </a:bodyPr>
          <a:lstStyle/>
          <a:p>
            <a:pPr fontAlgn="auto">
              <a:lnSpc>
                <a:spcPct val="110000"/>
              </a:lnSpc>
              <a:spcBef>
                <a:spcPts val="0"/>
              </a:spcBef>
              <a:spcAft>
                <a:spcPts val="0"/>
              </a:spcAft>
              <a:buFont typeface="Calibri" pitchFamily="34" charset="0"/>
              <a:buNone/>
              <a:defRPr/>
            </a:pPr>
            <a:r>
              <a:rPr sz="3000" dirty="0"/>
              <a:t>Seeking to align system transformation concepts, practice and context</a:t>
            </a:r>
          </a:p>
          <a:p>
            <a:pPr algn="ctr" fontAlgn="auto">
              <a:lnSpc>
                <a:spcPct val="120000"/>
              </a:lnSpc>
              <a:spcBef>
                <a:spcPts val="0"/>
              </a:spcBef>
              <a:spcAft>
                <a:spcPts val="0"/>
              </a:spcAft>
              <a:buFont typeface="Calibri" pitchFamily="34" charset="0"/>
              <a:buNone/>
              <a:defRPr/>
            </a:pPr>
            <a:endParaRPr sz="1300" dirty="0"/>
          </a:p>
          <a:p>
            <a:pPr marL="231775" indent="-231775" fontAlgn="auto">
              <a:defRPr/>
            </a:pPr>
            <a:r>
              <a:rPr sz="2400" b="1" dirty="0">
                <a:solidFill>
                  <a:srgbClr val="0F4E77"/>
                </a:solidFill>
              </a:rPr>
              <a:t>10 Core Values </a:t>
            </a:r>
            <a:r>
              <a:rPr sz="2400" dirty="0"/>
              <a:t>guided the development of transformation principles and strategies, and will continue to guide the implementation process</a:t>
            </a:r>
          </a:p>
          <a:p>
            <a:pPr marL="231775" indent="-231775" fontAlgn="auto">
              <a:defRPr/>
            </a:pPr>
            <a:r>
              <a:rPr sz="2400" b="1" dirty="0">
                <a:solidFill>
                  <a:srgbClr val="0F4E77"/>
                </a:solidFill>
              </a:rPr>
              <a:t>4 Domains </a:t>
            </a:r>
            <a:r>
              <a:rPr sz="2400" dirty="0"/>
              <a:t>in which the strategies will be carried out</a:t>
            </a:r>
          </a:p>
          <a:p>
            <a:pPr marL="231775" indent="-231775" fontAlgn="auto">
              <a:defRPr/>
            </a:pPr>
            <a:r>
              <a:rPr sz="2400" b="1" dirty="0">
                <a:solidFill>
                  <a:srgbClr val="0F4E77"/>
                </a:solidFill>
              </a:rPr>
              <a:t>7 Goals </a:t>
            </a:r>
            <a:r>
              <a:rPr sz="2400" dirty="0"/>
              <a:t>are concrete, action-oriented goals that organize and focus the strategies</a:t>
            </a:r>
            <a:endParaRPr dirty="0"/>
          </a:p>
        </p:txBody>
      </p:sp>
      <p:sp>
        <p:nvSpPr>
          <p:cNvPr id="24580" name="Footer Placeholder 5"/>
          <p:cNvSpPr>
            <a:spLocks noGrp="1"/>
          </p:cNvSpPr>
          <p:nvPr>
            <p:ph type="ftr" sz="quarter" idx="1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dirty="0" smtClean="0">
                <a:cs typeface="Arial" charset="0"/>
              </a:rPr>
              <a:t>www.dbhids.org</a:t>
            </a:r>
            <a:endParaRPr lang="en-US" dirty="0" smtClean="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228600" y="228600"/>
            <a:ext cx="8686800" cy="60960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tretch>
            <a:fillRect/>
          </a:stretch>
        </p:blipFill>
        <p:spPr bwMode="auto">
          <a:xfrm>
            <a:off x="228600" y="5715000"/>
            <a:ext cx="1839913" cy="609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solidFill>
                  <a:srgbClr val="74685F"/>
                </a:solidFill>
              </a:rPr>
              <a:t>The Stages of System Transformation</a:t>
            </a:r>
          </a:p>
        </p:txBody>
      </p:sp>
      <p:sp>
        <p:nvSpPr>
          <p:cNvPr id="28674" name="Footer Placeholder 4"/>
          <p:cNvSpPr>
            <a:spLocks noGrp="1"/>
          </p:cNvSpPr>
          <p:nvPr>
            <p:ph type="ftr" sz="quarter" idx="11"/>
          </p:nvPr>
        </p:nvSpPr>
        <p:spPr bwMode="auto">
          <a:xfrm>
            <a:off x="0" y="6324600"/>
            <a:ext cx="9144000" cy="533400"/>
          </a:xfrm>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dirty="0" smtClean="0">
                <a:cs typeface="Arial" charset="0"/>
              </a:rPr>
              <a:t>Roland Lamb, Arthur Evans, William White: The Role of Partnership in Recovery-Oriented Systems of Care: The Philadelphia Experience</a:t>
            </a:r>
          </a:p>
        </p:txBody>
      </p:sp>
      <p:graphicFrame>
        <p:nvGraphicFramePr>
          <p:cNvPr id="9" name="Content Placeholder 8"/>
          <p:cNvGraphicFramePr>
            <a:graphicFrameLocks noGrp="1"/>
          </p:cNvGraphicFramePr>
          <p:nvPr>
            <p:ph sz="quarter" idx="1"/>
          </p:nvPr>
        </p:nvGraphicFramePr>
        <p:xfrm>
          <a:off x="304800" y="1600200"/>
          <a:ext cx="8534400" cy="4571999"/>
        </p:xfrm>
        <a:graphic>
          <a:graphicData uri="http://schemas.openxmlformats.org/drawingml/2006/table">
            <a:tbl>
              <a:tblPr firstRow="1" bandRow="1">
                <a:tableStyleId>{5C22544A-7EE6-4342-B048-85BDC9FD1C3A}</a:tableStyleId>
              </a:tblPr>
              <a:tblGrid>
                <a:gridCol w="4267200"/>
                <a:gridCol w="4267200"/>
              </a:tblGrid>
              <a:tr h="656477">
                <a:tc>
                  <a:txBody>
                    <a:bodyPr/>
                    <a:lstStyle/>
                    <a:p>
                      <a:pPr algn="ctr"/>
                      <a:r>
                        <a:rPr lang="en-US" dirty="0" smtClean="0"/>
                        <a:t>STAGES </a:t>
                      </a:r>
                      <a:endParaRPr lang="en-US" dirty="0"/>
                    </a:p>
                  </a:txBody>
                  <a:tcPr/>
                </a:tc>
                <a:tc>
                  <a:txBody>
                    <a:bodyPr/>
                    <a:lstStyle/>
                    <a:p>
                      <a:pPr algn="ctr"/>
                      <a:r>
                        <a:rPr lang="en-US" b="1" dirty="0" smtClean="0"/>
                        <a:t>CORE</a:t>
                      </a:r>
                      <a:r>
                        <a:rPr lang="en-US" b="1" baseline="0" dirty="0" smtClean="0"/>
                        <a:t> STRATEGIES</a:t>
                      </a:r>
                      <a:endParaRPr lang="en-US" b="1" dirty="0"/>
                    </a:p>
                  </a:txBody>
                  <a:tcPr/>
                </a:tc>
              </a:tr>
              <a:tr h="656477">
                <a:tc>
                  <a:txBody>
                    <a:bodyPr/>
                    <a:lstStyle/>
                    <a:p>
                      <a:pPr algn="ctr"/>
                      <a:r>
                        <a:rPr lang="en-US" b="1" dirty="0" smtClean="0"/>
                        <a:t>Pre-Contemplation</a:t>
                      </a:r>
                      <a:endParaRPr lang="en-US" b="1" dirty="0"/>
                    </a:p>
                  </a:txBody>
                  <a:tcPr/>
                </a:tc>
                <a:tc>
                  <a:txBody>
                    <a:bodyPr/>
                    <a:lstStyle/>
                    <a:p>
                      <a:pPr algn="ctr"/>
                      <a:r>
                        <a:rPr lang="en-US" sz="1800" b="0" dirty="0" smtClean="0"/>
                        <a:t>Listening</a:t>
                      </a:r>
                      <a:r>
                        <a:rPr lang="en-US" sz="1800" b="0" baseline="0" dirty="0" smtClean="0"/>
                        <a:t> Exercises (focus groups with clients/families and providers)</a:t>
                      </a:r>
                      <a:endParaRPr lang="en-US" sz="1800" b="0" dirty="0"/>
                    </a:p>
                  </a:txBody>
                  <a:tcPr/>
                </a:tc>
              </a:tr>
              <a:tr h="640367">
                <a:tc>
                  <a:txBody>
                    <a:bodyPr/>
                    <a:lstStyle/>
                    <a:p>
                      <a:pPr algn="ctr"/>
                      <a:r>
                        <a:rPr lang="en-US" b="1" dirty="0" smtClean="0"/>
                        <a:t>Contemplation</a:t>
                      </a:r>
                      <a:endParaRPr lang="en-US" b="1" dirty="0"/>
                    </a:p>
                  </a:txBody>
                  <a:tcPr/>
                </a:tc>
                <a:tc>
                  <a:txBody>
                    <a:bodyPr/>
                    <a:lstStyle/>
                    <a:p>
                      <a:pPr algn="ctr"/>
                      <a:r>
                        <a:rPr lang="en-US" b="0" dirty="0" smtClean="0"/>
                        <a:t>Pro</a:t>
                      </a:r>
                      <a:r>
                        <a:rPr lang="en-US" b="0" baseline="0" dirty="0" smtClean="0"/>
                        <a:t> and Con Analysis of change or no </a:t>
                      </a:r>
                      <a:r>
                        <a:rPr lang="en-US" b="0" baseline="0" dirty="0" smtClean="0"/>
                        <a:t>change</a:t>
                      </a:r>
                      <a:endParaRPr lang="en-US" b="0" dirty="0"/>
                    </a:p>
                  </a:txBody>
                  <a:tcPr/>
                </a:tc>
              </a:tr>
              <a:tr h="656477">
                <a:tc>
                  <a:txBody>
                    <a:bodyPr/>
                    <a:lstStyle/>
                    <a:p>
                      <a:pPr algn="ctr"/>
                      <a:r>
                        <a:rPr lang="en-US" b="1" dirty="0" smtClean="0"/>
                        <a:t>Preparation</a:t>
                      </a:r>
                      <a:endParaRPr lang="en-US" b="1" dirty="0"/>
                    </a:p>
                  </a:txBody>
                  <a:tcPr/>
                </a:tc>
                <a:tc>
                  <a:txBody>
                    <a:bodyPr/>
                    <a:lstStyle/>
                    <a:p>
                      <a:pPr algn="ctr"/>
                      <a:r>
                        <a:rPr lang="en-US" b="0" dirty="0" smtClean="0"/>
                        <a:t>Increased availability of training and technical assistance</a:t>
                      </a:r>
                      <a:endParaRPr lang="en-US" b="0" dirty="0"/>
                    </a:p>
                  </a:txBody>
                  <a:tcPr/>
                </a:tc>
              </a:tr>
              <a:tr h="1189253">
                <a:tc>
                  <a:txBody>
                    <a:bodyPr/>
                    <a:lstStyle/>
                    <a:p>
                      <a:pPr algn="ctr"/>
                      <a:r>
                        <a:rPr lang="en-US" b="1" dirty="0" smtClean="0"/>
                        <a:t>Action</a:t>
                      </a:r>
                      <a:endParaRPr lang="en-US" b="1" dirty="0"/>
                    </a:p>
                  </a:txBody>
                  <a:tcPr/>
                </a:tc>
                <a:tc>
                  <a:txBody>
                    <a:bodyPr/>
                    <a:lstStyle/>
                    <a:p>
                      <a:pPr algn="ctr"/>
                      <a:r>
                        <a:rPr lang="en-US" b="0" dirty="0" smtClean="0"/>
                        <a:t>Contingency</a:t>
                      </a:r>
                      <a:r>
                        <a:rPr lang="en-US" b="0" baseline="0" dirty="0" smtClean="0"/>
                        <a:t> management-making system rewards contingent on pro recovery, resilience and self determination practices and policies</a:t>
                      </a:r>
                      <a:endParaRPr lang="en-US" b="0" dirty="0"/>
                    </a:p>
                  </a:txBody>
                  <a:tcPr/>
                </a:tc>
              </a:tr>
              <a:tr h="772948">
                <a:tc>
                  <a:txBody>
                    <a:bodyPr/>
                    <a:lstStyle/>
                    <a:p>
                      <a:pPr algn="ctr"/>
                      <a:r>
                        <a:rPr lang="en-US" b="1" dirty="0" smtClean="0"/>
                        <a:t>Maintenance</a:t>
                      </a:r>
                      <a:endParaRPr lang="en-US" b="1" dirty="0"/>
                    </a:p>
                  </a:txBody>
                  <a:tcPr/>
                </a:tc>
                <a:tc>
                  <a:txBody>
                    <a:bodyPr/>
                    <a:lstStyle/>
                    <a:p>
                      <a:pPr algn="ctr"/>
                      <a:r>
                        <a:rPr lang="en-US" b="0" dirty="0" smtClean="0"/>
                        <a:t>Continued freshening</a:t>
                      </a:r>
                      <a:r>
                        <a:rPr lang="en-US" b="0" baseline="0" dirty="0" smtClean="0"/>
                        <a:t> of celebration and recognition ceremonies</a:t>
                      </a:r>
                      <a:endParaRPr lang="en-US" b="0"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2511</TotalTime>
  <Words>4890</Words>
  <Application>Microsoft Office PowerPoint</Application>
  <PresentationFormat>On-screen Show (4:3)</PresentationFormat>
  <Paragraphs>567</Paragraphs>
  <Slides>49</Slides>
  <Notes>39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Civic</vt:lpstr>
      <vt:lpstr>Critical Role of Leadership in System Transformation:</vt:lpstr>
      <vt:lpstr>Introductions &amp; Acknowledgements</vt:lpstr>
      <vt:lpstr>Learning Objectives</vt:lpstr>
      <vt:lpstr>DBHIDS SYSTEM TRANSFORMATION MODEL </vt:lpstr>
      <vt:lpstr>Recovery &amp; Resilience Oriented System of Care</vt:lpstr>
      <vt:lpstr>Recovery &amp; Resilience Oriented System of Care</vt:lpstr>
      <vt:lpstr>Practice Guidelines</vt:lpstr>
      <vt:lpstr>Slide 8</vt:lpstr>
      <vt:lpstr>The Stages of System Transformation</vt:lpstr>
      <vt:lpstr>Change is Not Easy…</vt:lpstr>
      <vt:lpstr>INDIVIDUAL PROCESS OF CHANGE</vt:lpstr>
      <vt:lpstr>INDIVIDUAL PROCESS OF CHANGE</vt:lpstr>
      <vt:lpstr>TRANSITION TRAPEZE</vt:lpstr>
      <vt:lpstr>Ways of Coping with Change</vt:lpstr>
      <vt:lpstr>Ways of Coping with Change</vt:lpstr>
      <vt:lpstr>Ways of Coping with Change</vt:lpstr>
      <vt:lpstr>Ways of Coping with Change</vt:lpstr>
      <vt:lpstr>Ways of Coping with Change</vt:lpstr>
      <vt:lpstr>WHAT IS LEADERSHIP?</vt:lpstr>
      <vt:lpstr>Critical Role of Leadership</vt:lpstr>
      <vt:lpstr>20 Best Companies for Leadership </vt:lpstr>
      <vt:lpstr>Traditional vs. Transformational Leadership</vt:lpstr>
      <vt:lpstr>Slide 23</vt:lpstr>
      <vt:lpstr>Slide 24</vt:lpstr>
      <vt:lpstr>Slide 25</vt:lpstr>
      <vt:lpstr>Leadership Strategies for Change Management</vt:lpstr>
      <vt:lpstr>Slide 27</vt:lpstr>
      <vt:lpstr>      STEP 1. CREATE URGENCY</vt:lpstr>
      <vt:lpstr>STEP 2: FORM A POWERFUL COALITION</vt:lpstr>
      <vt:lpstr> STEP 3: CREATE A VISION FOR CHANGE</vt:lpstr>
      <vt:lpstr>STEP 4: COMMUNICATE THE VISION</vt:lpstr>
      <vt:lpstr> STEP 5: REMOVE OBSTACLES</vt:lpstr>
      <vt:lpstr>STEP6: CREATE SHORT TERM WINS</vt:lpstr>
      <vt:lpstr>STEP 7: BUILD ON THE CHANGE</vt:lpstr>
      <vt:lpstr>STEP 8: ANCHOR NEW APPROACHES IN THE CULTURE</vt:lpstr>
      <vt:lpstr>Slide 36</vt:lpstr>
      <vt:lpstr>MODEL THE WAY</vt:lpstr>
      <vt:lpstr>Slide 38</vt:lpstr>
      <vt:lpstr>What’s it like to drive in the fog?</vt:lpstr>
      <vt:lpstr>INSPIRE A SHARED VISION</vt:lpstr>
      <vt:lpstr>CHALLENGE THE PROCESS</vt:lpstr>
      <vt:lpstr>ENABLE OTHERS TO ACT</vt:lpstr>
      <vt:lpstr>ENABLE OTHERS TO ACT</vt:lpstr>
      <vt:lpstr>ENCOURAGE THE HEART</vt:lpstr>
      <vt:lpstr>ENCOURAGE THE HEART</vt:lpstr>
      <vt:lpstr>In Successful Transformations…</vt:lpstr>
      <vt:lpstr>CONCLUSION:</vt:lpstr>
      <vt:lpstr>Slide 48</vt:lpstr>
      <vt:lpstr>CRITICAL ROLE OF LEADERSHIP IN SYSTEM TRANSFORMATION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Role of Leadership in System Transformation:</dc:title>
  <dc:creator>Owner</dc:creator>
  <cp:lastModifiedBy>ksmith</cp:lastModifiedBy>
  <cp:revision>302</cp:revision>
  <dcterms:created xsi:type="dcterms:W3CDTF">2012-03-27T09:36:32Z</dcterms:created>
  <dcterms:modified xsi:type="dcterms:W3CDTF">2012-05-02T22:58:46Z</dcterms:modified>
</cp:coreProperties>
</file>