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701" r:id="rId3"/>
    <p:sldMasterId id="2147483721" r:id="rId4"/>
    <p:sldMasterId id="2147483731" r:id="rId5"/>
  </p:sldMasterIdLst>
  <p:notesMasterIdLst>
    <p:notesMasterId r:id="rId27"/>
  </p:notesMasterIdLst>
  <p:sldIdLst>
    <p:sldId id="492" r:id="rId6"/>
    <p:sldId id="405" r:id="rId7"/>
    <p:sldId id="371" r:id="rId8"/>
    <p:sldId id="460" r:id="rId9"/>
    <p:sldId id="290" r:id="rId10"/>
    <p:sldId id="486" r:id="rId11"/>
    <p:sldId id="481" r:id="rId12"/>
    <p:sldId id="478" r:id="rId13"/>
    <p:sldId id="484" r:id="rId14"/>
    <p:sldId id="482" r:id="rId15"/>
    <p:sldId id="476" r:id="rId16"/>
    <p:sldId id="487" r:id="rId17"/>
    <p:sldId id="493" r:id="rId18"/>
    <p:sldId id="485" r:id="rId19"/>
    <p:sldId id="419" r:id="rId20"/>
    <p:sldId id="474" r:id="rId21"/>
    <p:sldId id="479" r:id="rId22"/>
    <p:sldId id="275" r:id="rId23"/>
    <p:sldId id="480" r:id="rId24"/>
    <p:sldId id="490" r:id="rId25"/>
    <p:sldId id="42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D00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>
        <p:scale>
          <a:sx n="40" d="100"/>
          <a:sy n="40" d="100"/>
        </p:scale>
        <p:origin x="-3684" y="-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4249-0630-4B8A-9B8B-A87A836E9381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0CCC-0310-468B-8BF9-04DBF2C7D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76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3638" y="692150"/>
            <a:ext cx="4559300" cy="3421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1" y="4343706"/>
            <a:ext cx="5485804" cy="41154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0CCC-0310-468B-8BF9-04DBF2C7DBB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72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690563"/>
            <a:ext cx="4559300" cy="3421062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343401"/>
            <a:ext cx="5043487" cy="410527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baseline="0" dirty="0" smtClean="0"/>
              <a:t>Applications were received from organizations in 35 states and Washington, D.C. allowing for the selection of a geographically diverse cohort.</a:t>
            </a:r>
          </a:p>
          <a:p>
            <a:r>
              <a:rPr lang="en-US" baseline="0" dirty="0" smtClean="0"/>
              <a:t>Over 225 responses received; Representation from 35 states and Washington, D.C.</a:t>
            </a:r>
          </a:p>
          <a:p>
            <a:r>
              <a:rPr lang="en-US" baseline="0" dirty="0" smtClean="0"/>
              <a:t>With each site identifying at least 5 partner organizations</a:t>
            </a:r>
          </a:p>
          <a:p>
            <a:r>
              <a:rPr lang="en-US" baseline="0" dirty="0" smtClean="0"/>
              <a:t>Types of organizations: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40 city, state, county </a:t>
            </a:r>
            <a:r>
              <a:rPr lang="en-US" baseline="0" dirty="0" err="1" smtClean="0"/>
              <a:t>govt</a:t>
            </a:r>
            <a:endParaRPr lang="en-US" baseline="0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8 faith-based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21 institutions of higher </a:t>
            </a:r>
            <a:r>
              <a:rPr lang="en-US" baseline="0" dirty="0" err="1" smtClean="0"/>
              <a:t>ed</a:t>
            </a:r>
            <a:endParaRPr lang="en-US" baseline="0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8 Native American Tribal </a:t>
            </a:r>
            <a:r>
              <a:rPr lang="en-US" baseline="0" dirty="0" err="1" smtClean="0"/>
              <a:t>Govt</a:t>
            </a:r>
            <a:endParaRPr lang="en-US" baseline="0" dirty="0" smtClean="0"/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6 Native American Tribal Org 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150 nonprofits with 501c3 status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14 minority serving org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6 military and vet serving org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4 for-profit org/small business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Applying and partnering –</a:t>
            </a:r>
          </a:p>
          <a:p>
            <a:r>
              <a:rPr lang="en-US" baseline="0" dirty="0" smtClean="0"/>
              <a:t>Part of the public health system vs public health agencies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Pop of focus: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189 boys of color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187 men of color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38 military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67 veterans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125 families/fathers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51 immigrants</a:t>
            </a:r>
          </a:p>
          <a:p>
            <a:pPr marL="168244" indent="-168244">
              <a:buFont typeface="Arial" panose="020B0604020202020204" pitchFamily="34" charset="0"/>
              <a:buChar char="•"/>
            </a:pPr>
            <a:r>
              <a:rPr lang="en-US" baseline="0" dirty="0" smtClean="0"/>
              <a:t>33 tribal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9B6B-5EA5-437A-8C33-0AEC92973BD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45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have that previously abandoned supermarket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transformed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 sure that healthy food is available and easily accessible in all our communities.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http://www.nydailynews.com/new-york/brooklyn/city-paints-brooklyn-jail-playground-space-age-replacement-article-1.165345</a:t>
            </a:r>
          </a:p>
          <a:p>
            <a:endParaRPr lang="en-US" dirty="0" smtClean="0"/>
          </a:p>
          <a:p>
            <a:r>
              <a:rPr lang="en-US" dirty="0" smtClean="0"/>
              <a:t>Brooklyn's notorious jail playground has been sent to a galaxy far, far away.</a:t>
            </a:r>
          </a:p>
          <a:p>
            <a:r>
              <a:rPr lang="en-US" dirty="0" smtClean="0"/>
              <a:t>Workers on Thursday removed part of a prison-themed jungle gym in a Bedford-Stuyvesant housing project and replaced it with </a:t>
            </a:r>
            <a:r>
              <a:rPr lang="en-US" dirty="0" err="1" smtClean="0"/>
              <a:t>with</a:t>
            </a:r>
            <a:r>
              <a:rPr lang="en-US" dirty="0" smtClean="0"/>
              <a:t> new space-age one.</a:t>
            </a:r>
          </a:p>
          <a:p>
            <a:r>
              <a:rPr lang="en-US" dirty="0" smtClean="0"/>
              <a:t>"This is way better than the jail cell," said John Baez, a 39-year-old engineer who was playing with his 2-year-old daughter Thursday on the new equipment at the Tompkins Houses.</a:t>
            </a:r>
          </a:p>
          <a:p>
            <a:r>
              <a:rPr lang="en-US" dirty="0" smtClean="0"/>
              <a:t>"The new image is showing you should discover, explore and find new horizons," he added. "It's a lot more positive."</a:t>
            </a:r>
          </a:p>
          <a:p>
            <a:r>
              <a:rPr lang="en-US" dirty="0" smtClean="0"/>
              <a:t>The move comes after the original design - which featured the word "JAIL," painted bars and an exaggerated lock - sparked outrage from tenants and activists who charged it sent the wrong message to youngsters.</a:t>
            </a:r>
          </a:p>
          <a:p>
            <a:r>
              <a:rPr lang="en-US" dirty="0" smtClean="0"/>
              <a:t>After the gaffe made headlines last month, some tenants at the violence-racked housing project demanded the entire bright-orange jungle gym be removed.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EF1B-C52B-4BF4-8C6C-18FD5F4B903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http://www.nydailynews.com/new-york/brooklyn/city-paints-brooklyn-jail-playground-space-age-replacement-article-1.165345</a:t>
            </a:r>
          </a:p>
          <a:p>
            <a:endParaRPr lang="en-US" dirty="0" smtClean="0"/>
          </a:p>
          <a:p>
            <a:r>
              <a:rPr lang="en-US" dirty="0" smtClean="0"/>
              <a:t>Brooklyn's notorious jail playground has been sent to a galaxy far, far away.</a:t>
            </a:r>
          </a:p>
          <a:p>
            <a:r>
              <a:rPr lang="en-US" dirty="0" smtClean="0"/>
              <a:t>Workers on Thursday removed part of a prison-themed jungle gym in a Bedford-Stuyvesant housing project and replaced it with </a:t>
            </a:r>
            <a:r>
              <a:rPr lang="en-US" dirty="0" err="1" smtClean="0"/>
              <a:t>with</a:t>
            </a:r>
            <a:r>
              <a:rPr lang="en-US" dirty="0" smtClean="0"/>
              <a:t> new space-age one.</a:t>
            </a:r>
          </a:p>
          <a:p>
            <a:r>
              <a:rPr lang="en-US" dirty="0" smtClean="0"/>
              <a:t>"This is way better than the jail cell," said John Baez, a 39-year-old engineer who was playing with his 2-year-old daughter Thursday on the new equipment at the Tompkins Houses.</a:t>
            </a:r>
          </a:p>
          <a:p>
            <a:r>
              <a:rPr lang="en-US" dirty="0" smtClean="0"/>
              <a:t>"The new image is showing you should discover, explore and find new horizons," he added. "It's a lot more positive."</a:t>
            </a:r>
          </a:p>
          <a:p>
            <a:r>
              <a:rPr lang="en-US" dirty="0" smtClean="0"/>
              <a:t>The move comes after the original design - which featured the word "JAIL," painted bars and an exaggerated lock - sparked outrage from tenants and activists who charged it sent the wrong message to youngsters.</a:t>
            </a:r>
          </a:p>
          <a:p>
            <a:r>
              <a:rPr lang="en-US" dirty="0" smtClean="0"/>
              <a:t>After the gaffe made headlines last month, some tenants at the violence-racked housing project demanded the entire bright-orange jungle gym be removed.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5EF1B-C52B-4BF4-8C6C-18FD5F4B903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3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System of Health Equity has four pillars: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READ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4B73-3D50-4866-BE93-D398EECCE47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2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Violence is preventable and we each have a role to play. Violence can be prevented by addressing the interplay of risk and resilience factors at the community, neighborhood,</a:t>
            </a:r>
            <a:r>
              <a:rPr lang="en-US" baseline="0" dirty="0" smtClean="0"/>
              <a:t> relationship, and individual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8B224-B94A-4809-AB1A-19C0B93D745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239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7" y="4343402"/>
            <a:ext cx="5043487" cy="41036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team used Paula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Braveman’s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definition of Health Equity as our starting point.  “Health equity means that every person, regardless of who they are … has an equal opportunity to achieve optimal health.”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84414" y="8684381"/>
            <a:ext cx="2972098" cy="458108"/>
          </a:xfrm>
          <a:prstGeom prst="rect">
            <a:avLst/>
          </a:prstGeom>
        </p:spPr>
        <p:txBody>
          <a:bodyPr lIns="90567" tIns="45283" rIns="90567" bIns="45283"/>
          <a:lstStyle/>
          <a:p>
            <a:pPr>
              <a:defRPr/>
            </a:pPr>
            <a:fld id="{2E1CCA55-40CF-4BD5-8435-F0AB76065B62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These are the </a:t>
            </a:r>
            <a:r>
              <a:rPr lang="en-US" baseline="0" dirty="0" smtClean="0"/>
              <a:t>determinants of health given to us by the Foundation.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They cover what we see in many</a:t>
            </a:r>
            <a:r>
              <a:rPr lang="en-US" baseline="0" dirty="0" smtClean="0"/>
              <a:t> </a:t>
            </a:r>
            <a:r>
              <a:rPr lang="en-US" dirty="0" smtClean="0"/>
              <a:t>community environments: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Lack</a:t>
            </a:r>
            <a:r>
              <a:rPr lang="en-US" baseline="0" dirty="0" smtClean="0"/>
              <a:t> of o</a:t>
            </a:r>
            <a:r>
              <a:rPr lang="en-US" dirty="0" smtClean="0"/>
              <a:t>pportunities for physical activity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 alcohol outlet density and targeted marketing of single serving high alcohol beverages and tobacco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Pervasive violence as</a:t>
            </a:r>
            <a:r>
              <a:rPr lang="en-US" baseline="0" dirty="0" smtClean="0"/>
              <a:t> a pervasive part of a young person’s life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Saturation of low cost nutrient poor food in some communities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Culture of low expectations and socialization of boys of color into our criminal justice system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Lack of access to healthy air, water, and soil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Too many of our neighborhoods are killing the people that live in them and contribute to the leading causes of death, all of which are preventable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AHE team’s prioritized DOH’s have well-documented connections to health and safety, illness and injury and inequities in health and well-being outcomes.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4B73-3D50-4866-BE93-D398EECCE47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2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READ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found</a:t>
            </a:r>
            <a:r>
              <a:rPr lang="en-US" baseline="0" dirty="0" smtClean="0"/>
              <a:t> that it is difficult to tease out one DOH from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F0CCC-0310-468B-8BF9-04DBF2C7DB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6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policies, practices and procedures – some deliberate, some inadvertent; some historical, some current day – enacted by and across sectors that have contributed to health disparities across racial/ethnic and socio-economic lines by shaping the determinants of health (DOH), which have well documented connections to health, safety, and health equity.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found that policies, practices and procedures within each Determinate of Health has systematically produced inequities in health outcome along racial/ethnic and economic lines.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used gears to visually demonstrate the notion of production and to show that these policies and practices are interrelated and exacerbate each other.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it was wasn’t just investment in suburban infrastructure but also divestment of the urban core that intensified built environment inequities experienced by African American and Latino communities.</a:t>
            </a:r>
          </a:p>
          <a:p>
            <a:endParaRPr lang="en-US" dirty="0" smtClean="0"/>
          </a:p>
          <a:p>
            <a:r>
              <a:rPr lang="en-US" dirty="0" smtClean="0"/>
              <a:t>Looks at what the </a:t>
            </a:r>
            <a:r>
              <a:rPr lang="en-US" dirty="0" err="1" smtClean="0"/>
              <a:t>ppp</a:t>
            </a:r>
            <a:r>
              <a:rPr lang="en-US" dirty="0" smtClean="0"/>
              <a:t> are that contributed to inequities</a:t>
            </a:r>
          </a:p>
          <a:p>
            <a:r>
              <a:rPr lang="en-US" dirty="0" smtClean="0"/>
              <a:t>Used gears as a metaphor – to demonstrate that these to understand that </a:t>
            </a:r>
            <a:r>
              <a:rPr lang="en-US" dirty="0" err="1" smtClean="0"/>
              <a:t>ine</a:t>
            </a:r>
            <a:r>
              <a:rPr lang="en-US" dirty="0" smtClean="0"/>
              <a:t> have </a:t>
            </a:r>
            <a:r>
              <a:rPr lang="en-US" dirty="0" err="1" smtClean="0"/>
              <a:t>beenproduced</a:t>
            </a:r>
            <a:r>
              <a:rPr lang="en-US" dirty="0" smtClean="0"/>
              <a:t> across</a:t>
            </a:r>
            <a:r>
              <a:rPr lang="en-US" baseline="0" dirty="0" smtClean="0"/>
              <a:t> r/e lines through a host of </a:t>
            </a:r>
            <a:r>
              <a:rPr lang="en-US" baseline="0" dirty="0" err="1" smtClean="0"/>
              <a:t>ppp</a:t>
            </a:r>
            <a:r>
              <a:rPr lang="en-US" baseline="0" dirty="0" smtClean="0"/>
              <a:t> and they tend to be interrelated and interact to exacerbate each other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went through this exercise for each DOH – across each of these determinants we have produced inequities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4B73-3D50-4866-BE93-D398EECCE47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2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297"/>
            <a:r>
              <a:rPr lang="en-US" dirty="0"/>
              <a:t>GOAL: THRIVE provides an organizing </a:t>
            </a:r>
            <a:r>
              <a:rPr lang="en-US" b="1" dirty="0"/>
              <a:t>framework</a:t>
            </a:r>
            <a:r>
              <a:rPr lang="en-US" dirty="0"/>
              <a:t> to understand these community determinants, like Parks &amp; Open Space</a:t>
            </a:r>
          </a:p>
          <a:p>
            <a:endParaRPr lang="en-US" dirty="0"/>
          </a:p>
          <a:p>
            <a:r>
              <a:rPr lang="en-US" dirty="0"/>
              <a:t>THRIVE is organized into three, interrelated </a:t>
            </a:r>
            <a:r>
              <a:rPr lang="en-US" b="1" dirty="0"/>
              <a:t>clusters</a:t>
            </a:r>
            <a:r>
              <a:rPr lang="en-US" dirty="0"/>
              <a:t>: </a:t>
            </a:r>
          </a:p>
          <a:p>
            <a:endParaRPr lang="en-US" dirty="0"/>
          </a:p>
          <a:p>
            <a:pPr marL="227325" indent="-227325">
              <a:buAutoNum type="arabicParenR"/>
            </a:pPr>
            <a:r>
              <a:rPr lang="en-US" i="1" dirty="0"/>
              <a:t>People </a:t>
            </a:r>
            <a:r>
              <a:rPr lang="en-US" dirty="0"/>
              <a:t>(the social-cultural environment): People are healthier in neighborhoods where people feel connected and are empowered.</a:t>
            </a:r>
          </a:p>
          <a:p>
            <a:pPr marL="227325" indent="-227325">
              <a:buAutoNum type="arabicParenR"/>
            </a:pPr>
            <a:endParaRPr lang="en-US" dirty="0"/>
          </a:p>
          <a:p>
            <a:pPr marL="227325" indent="-227325">
              <a:buAutoNum type="arabicParenR"/>
            </a:pPr>
            <a:r>
              <a:rPr lang="en-US" i="1" dirty="0"/>
              <a:t>Place </a:t>
            </a:r>
            <a:r>
              <a:rPr lang="en-US" dirty="0"/>
              <a:t>(the physical and built environment):The places where people live, work, and play directly impact behaviors, which in turn, shape health outcomes.</a:t>
            </a:r>
          </a:p>
          <a:p>
            <a:endParaRPr lang="en-US" dirty="0"/>
          </a:p>
          <a:p>
            <a:r>
              <a:rPr lang="en-US" dirty="0"/>
              <a:t>3) </a:t>
            </a:r>
            <a:r>
              <a:rPr lang="en-US" i="1" dirty="0"/>
              <a:t>Equitable Opportunity </a:t>
            </a:r>
            <a:r>
              <a:rPr lang="en-US" dirty="0"/>
              <a:t>(the economic and educational environment): Differences in access to resources and opportunity—and wealth--affect health and safety over a lifetime, and even into the next generation.</a:t>
            </a:r>
          </a:p>
          <a:p>
            <a:endParaRPr lang="en-US" dirty="0"/>
          </a:p>
          <a:p>
            <a:r>
              <a:rPr lang="en-US" dirty="0"/>
              <a:t>Together make up community determinants</a:t>
            </a:r>
          </a:p>
          <a:p>
            <a:endParaRPr lang="en-US" dirty="0"/>
          </a:p>
          <a:p>
            <a:r>
              <a:rPr lang="en-US" dirty="0"/>
              <a:t>The three clusters are comprised of twelve community level factors (See Figure 2).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B4B73-3D50-4866-BE93-D398EECCE47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9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“What’s Mental Wellbeing Got To Do With It?”</a:t>
            </a:r>
          </a:p>
          <a:p>
            <a:pPr marL="168210" indent="-168210" defTabSz="89730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What do you see?</a:t>
            </a:r>
          </a:p>
          <a:p>
            <a:pPr marL="168210" indent="-168210" defTabSz="897301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</a:rPr>
              <a:t>What does it have to do with mental wellbeing?</a:t>
            </a:r>
          </a:p>
          <a:p>
            <a:pPr defTabSz="897301">
              <a:spcBef>
                <a:spcPct val="0"/>
              </a:spcBef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defTabSz="897301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</a:rPr>
              <a:t>ALEXIS AND SHEILA dialogue for first example</a:t>
            </a:r>
          </a:p>
          <a:p>
            <a:pPr defTabSz="897301">
              <a:spcBef>
                <a:spcPct val="0"/>
              </a:spcBef>
              <a:defRPr/>
            </a:pPr>
            <a:r>
              <a:rPr lang="en-US" sz="1600" dirty="0">
                <a:solidFill>
                  <a:prstClr val="black"/>
                </a:solidFill>
              </a:rPr>
              <a:t>For some slides in this segment, pause for audience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1C80-79B8-4A4C-BBC8-46711100C5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9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1C80-79B8-4A4C-BBC8-46711100C5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Self-medicating isolated vet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31C80-79B8-4A4C-BBC8-46711100C5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0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17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95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8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5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5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buClr>
                <a:srgbClr val="FC0128"/>
              </a:buClr>
              <a:buSzPct val="75000"/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FFFF00"/>
              </a:solidFill>
              <a:latin typeface="GillSans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buClr>
                <a:srgbClr val="FC0128"/>
              </a:buClr>
              <a:buSzPct val="75000"/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>
              <a:solidFill>
                <a:srgbClr val="FFFF00"/>
              </a:solidFill>
              <a:latin typeface="GillSans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buClr>
                <a:srgbClr val="FC0128"/>
              </a:buClr>
              <a:buSzPct val="75000"/>
              <a:buFont typeface="Wingdings" pitchFamily="2" charset="2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0130C5F-AF37-4240-8CBF-76FB323A69BC}" type="slidenum">
              <a:rPr lang="en-US" sz="4000">
                <a:solidFill>
                  <a:srgbClr val="FFFF00"/>
                </a:solidFill>
                <a:latin typeface="GillSans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4000">
              <a:solidFill>
                <a:srgbClr val="FFFF00"/>
              </a:solidFill>
              <a:latin typeface="Gill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9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74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810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CC"/>
            </a:gs>
            <a:gs pos="0">
              <a:srgbClr val="00006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9" name="Picture 4" descr="pi slide logo 0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400800"/>
            <a:ext cx="1260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3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0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75000"/>
        <a:buFont typeface="Wingdings" pitchFamily="2" charset="2"/>
        <a:buChar char="u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AFD00"/>
        </a:buClr>
        <a:buSzPct val="75000"/>
        <a:buFont typeface="Wingdings" pitchFamily="2" charset="2"/>
        <a:buChar char="u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75000"/>
        <a:buFont typeface="Wingdings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0000"/>
        </a:buClr>
        <a:buSzPct val="75000"/>
        <a:buFont typeface="Wingding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0000"/>
        </a:buClr>
        <a:buSzPct val="75000"/>
        <a:buFont typeface="Wingdings" pitchFamily="2" charset="2"/>
        <a:buChar char="u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293688"/>
            <a:ext cx="8161337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345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45085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ts val="2400"/>
        </a:spcBef>
        <a:spcAft>
          <a:spcPts val="600"/>
        </a:spcAft>
        <a:buClr>
          <a:schemeClr val="accent1"/>
        </a:buClr>
        <a:buSzPct val="75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ts val="600"/>
        </a:spcBef>
        <a:spcAft>
          <a:spcPts val="600"/>
        </a:spcAft>
        <a:buClr>
          <a:srgbClr val="00CC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293688"/>
            <a:ext cx="8161337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345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42159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ts val="2400"/>
        </a:spcBef>
        <a:spcAft>
          <a:spcPts val="1200"/>
        </a:spcAft>
        <a:buClr>
          <a:schemeClr val="accent1"/>
        </a:buClr>
        <a:buSzPct val="75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ts val="600"/>
        </a:spcBef>
        <a:spcAft>
          <a:spcPts val="600"/>
        </a:spcAft>
        <a:buClr>
          <a:srgbClr val="00CC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293688"/>
            <a:ext cx="8161337" cy="50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345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960933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33" r:id="rId2"/>
    <p:sldLayoutId id="214748373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ts val="2400"/>
        </a:spcBef>
        <a:spcAft>
          <a:spcPts val="600"/>
        </a:spcAft>
        <a:buClr>
          <a:schemeClr val="accent1"/>
        </a:buClr>
        <a:buSzPct val="75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ts val="600"/>
        </a:spcBef>
        <a:spcAft>
          <a:spcPts val="600"/>
        </a:spcAft>
        <a:buClr>
          <a:srgbClr val="00CC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7363" y="293688"/>
            <a:ext cx="8161337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75257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ts val="3400"/>
        </a:lnSpc>
        <a:spcBef>
          <a:spcPts val="2400"/>
        </a:spcBef>
        <a:spcAft>
          <a:spcPts val="600"/>
        </a:spcAft>
        <a:buClr>
          <a:schemeClr val="accent1"/>
        </a:buClr>
        <a:buSzPct val="75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800"/>
        </a:lnSpc>
        <a:spcBef>
          <a:spcPts val="600"/>
        </a:spcBef>
        <a:spcAft>
          <a:spcPts val="600"/>
        </a:spcAft>
        <a:buClr>
          <a:srgbClr val="00CC00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–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rgbClr val="FC0128"/>
        </a:buClr>
        <a:buSzPct val="75000"/>
        <a:buChar char="•"/>
        <a:defRPr sz="2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xqFQoTCObJ8P69x8cCFc6ZiAodXpAK8A&amp;url=https://pixabay.com/en/hands-two-open-silhouette-welcome-296850/&amp;ei=rxPeVaa2DM6zogTeoKqADw&amp;psig=AFQjCNEg8RGuIOYshmJuD_USPK0TcMxgZg&amp;ust=144070378326988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jpeg"/><Relationship Id="rId3" Type="http://schemas.openxmlformats.org/officeDocument/2006/relationships/image" Target="../media/image24.jpeg"/><Relationship Id="rId21" Type="http://schemas.openxmlformats.org/officeDocument/2006/relationships/image" Target="../media/image42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5" Type="http://schemas.openxmlformats.org/officeDocument/2006/relationships/image" Target="../media/image46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7.jpeg"/><Relationship Id="rId20" Type="http://schemas.openxmlformats.org/officeDocument/2006/relationships/image" Target="../media/image41.jpeg"/><Relationship Id="rId29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32" Type="http://schemas.openxmlformats.org/officeDocument/2006/relationships/image" Target="../media/image53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31" Type="http://schemas.openxmlformats.org/officeDocument/2006/relationships/image" Target="../media/image52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Relationship Id="rId22" Type="http://schemas.openxmlformats.org/officeDocument/2006/relationships/image" Target="../media/image43.jpeg"/><Relationship Id="rId27" Type="http://schemas.openxmlformats.org/officeDocument/2006/relationships/image" Target="../media/image48.jpeg"/><Relationship Id="rId30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twitter.com/" TargetMode="Externa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hyperlink" Target="http://www.facebook.com/pages/Prevention-Institute/129291200455039" TargetMode="External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54.jpe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w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14" descr="Tim Kant_June29_200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08" b="20326"/>
          <a:stretch/>
        </p:blipFill>
        <p:spPr bwMode="auto">
          <a:xfrm>
            <a:off x="-11113" y="0"/>
            <a:ext cx="3756026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846575" y="2752806"/>
            <a:ext cx="5175603" cy="2677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Sheila Savannah, MA</a:t>
            </a:r>
          </a:p>
          <a:p>
            <a:pPr algn="ctr">
              <a:defRPr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Director, Prevention Institute</a:t>
            </a:r>
          </a:p>
          <a:p>
            <a:pPr algn="ctr">
              <a:defRPr/>
            </a:pP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latin typeface="Gill Sans MT" panose="020B0502020104020203" pitchFamily="34" charset="0"/>
                <a:cs typeface="Arial" panose="020B0604020202020204" pitchFamily="34" charset="0"/>
              </a:rPr>
              <a:t>The College for Behavioral Health Leadership</a:t>
            </a:r>
            <a:endParaRPr lang="en-US" sz="2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San Diego, CA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  <a:p>
            <a:pPr algn="ctr"/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April 6,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anose="020B0502020104020203" pitchFamily="34" charset="0"/>
              </a:rPr>
              <a:t>2015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H="1">
            <a:off x="3999483" y="2514600"/>
            <a:ext cx="49149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86"/>
          <a:stretch/>
        </p:blipFill>
        <p:spPr>
          <a:xfrm>
            <a:off x="0" y="3847605"/>
            <a:ext cx="3733800" cy="3010395"/>
          </a:xfrm>
          <a:prstGeom prst="rect">
            <a:avLst/>
          </a:prstGeom>
        </p:spPr>
      </p:pic>
      <p:cxnSp>
        <p:nvCxnSpPr>
          <p:cNvPr id="14344" name="Straight Connector 2"/>
          <p:cNvCxnSpPr>
            <a:cxnSpLocks noChangeShapeType="1"/>
          </p:cNvCxnSpPr>
          <p:nvPr/>
        </p:nvCxnSpPr>
        <p:spPr bwMode="auto">
          <a:xfrm>
            <a:off x="3744913" y="0"/>
            <a:ext cx="0" cy="6865938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P:\Forms and Templates\logos\pi_logo_09 30_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641" y="6150429"/>
            <a:ext cx="1867359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ictoria\AppData\Local\Microsoft\Windows\Temporary Internet Files\Content.IE5\GGQYPS2B\7301107446_2b1840e6bc_o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4221"/>
          <a:stretch/>
        </p:blipFill>
        <p:spPr bwMode="auto">
          <a:xfrm>
            <a:off x="-11113" y="1828801"/>
            <a:ext cx="3744913" cy="22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2"/>
          <p:cNvCxnSpPr>
            <a:cxnSpLocks noChangeShapeType="1"/>
          </p:cNvCxnSpPr>
          <p:nvPr/>
        </p:nvCxnSpPr>
        <p:spPr bwMode="auto">
          <a:xfrm>
            <a:off x="-11113" y="1850572"/>
            <a:ext cx="3744913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>
            <a:off x="-11113" y="4038600"/>
            <a:ext cx="3764932" cy="0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846575" y="252680"/>
            <a:ext cx="5067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ill Sans MT" panose="020B0502020104020203" pitchFamily="34" charset="0"/>
              </a:rPr>
              <a:t>Framing the Issues:</a:t>
            </a:r>
          </a:p>
          <a:p>
            <a:pPr algn="ctr"/>
            <a:r>
              <a:rPr lang="en-US" sz="2400" b="1" dirty="0" smtClean="0">
                <a:latin typeface="Gill Sans MT" panose="020B0502020104020203" pitchFamily="34" charset="0"/>
              </a:rPr>
              <a:t>Promoting Health Equity and Social Justice through Addressing Social Determinants, Health Inequities</a:t>
            </a:r>
            <a:endParaRPr lang="en-US" sz="2400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4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0"/>
            <a:ext cx="6400800" cy="68714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Canton, Connecticut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6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Olive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pi slide logo 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400800"/>
            <a:ext cx="1260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 slide logo 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400800"/>
            <a:ext cx="1260475" cy="393700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639762" y="1205693"/>
            <a:ext cx="7772400" cy="4280707"/>
            <a:chOff x="639762" y="799568"/>
            <a:chExt cx="7772400" cy="4280707"/>
          </a:xfrm>
        </p:grpSpPr>
        <p:sp>
          <p:nvSpPr>
            <p:cNvPr id="8" name="TextBox 7"/>
            <p:cNvSpPr txBox="1"/>
            <p:nvPr/>
          </p:nvSpPr>
          <p:spPr>
            <a:xfrm>
              <a:off x="639762" y="1048402"/>
              <a:ext cx="777240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It is unreasonable to expect 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that people will change their behavior easily when so many forces in the social, cultural and physical environment conspire </a:t>
              </a:r>
            </a:p>
            <a:p>
              <a:pPr algn="ctr"/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against such change.</a:t>
              </a:r>
            </a:p>
            <a:p>
              <a:pPr algn="r"/>
              <a:endPara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  <a:p>
              <a:pPr algn="r"/>
              <a:r>
                <a:rPr lang="en-US" sz="32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 </a:t>
              </a:r>
              <a:r>
                <a:rPr lang="en-US" sz="26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— Institute of Medicine</a:t>
              </a: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6781800" y="3275538"/>
              <a:ext cx="474662" cy="1105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spcAft>
                  <a:spcPts val="2400"/>
                </a:spcAft>
                <a:buClr>
                  <a:srgbClr val="FC0128"/>
                </a:buClr>
                <a:buSzPct val="75000"/>
                <a:buFont typeface="Wingdings" pitchFamily="2" charset="2"/>
                <a:buNone/>
              </a:pPr>
              <a:r>
                <a:rPr lang="en-US" sz="6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”</a:t>
              </a: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914400" y="799568"/>
              <a:ext cx="452437" cy="11054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eaLnBrk="0" hangingPunct="0">
                <a:spcBef>
                  <a:spcPct val="50000"/>
                </a:spcBef>
                <a:spcAft>
                  <a:spcPts val="2400"/>
                </a:spcAft>
                <a:buClr>
                  <a:srgbClr val="FC0128"/>
                </a:buClr>
                <a:buSzPct val="75000"/>
                <a:buFont typeface="Wingdings" pitchFamily="2" charset="2"/>
                <a:buNone/>
              </a:pPr>
              <a:r>
                <a:rPr lang="en-US" sz="66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“</a:t>
              </a:r>
              <a:endPara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4/03/25/15/26/hands-296850_64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53" y="1858702"/>
            <a:ext cx="7212693" cy="454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30658" name="Rectangle 2"/>
          <p:cNvSpPr>
            <a:spLocks noChangeArrowheads="1"/>
          </p:cNvSpPr>
          <p:nvPr/>
        </p:nvSpPr>
        <p:spPr bwMode="auto">
          <a:xfrm>
            <a:off x="2376713" y="2895601"/>
            <a:ext cx="4343400" cy="10900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6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Socio-Cultural Needs</a:t>
            </a:r>
            <a:endParaRPr lang="en-US" sz="26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2630660" name="Rectangle 4"/>
          <p:cNvSpPr>
            <a:spLocks noChangeArrowheads="1"/>
          </p:cNvSpPr>
          <p:nvPr/>
        </p:nvSpPr>
        <p:spPr bwMode="auto">
          <a:xfrm>
            <a:off x="2982026" y="2133601"/>
            <a:ext cx="3113974" cy="8149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26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Physical Health</a:t>
            </a:r>
            <a:endParaRPr lang="en-US" sz="2600" b="1" dirty="0">
              <a:solidFill>
                <a:srgbClr val="FF99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pic>
        <p:nvPicPr>
          <p:cNvPr id="9224" name="Picture 8" descr="pi slide logo 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925" y="6400800"/>
            <a:ext cx="1260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630669" name="Rectangle 13"/>
          <p:cNvSpPr>
            <a:spLocks noChangeArrowheads="1"/>
          </p:cNvSpPr>
          <p:nvPr/>
        </p:nvSpPr>
        <p:spPr bwMode="auto">
          <a:xfrm>
            <a:off x="18802" y="50723"/>
            <a:ext cx="9059224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Interface </a:t>
            </a:r>
            <a:r>
              <a:rPr lang="en-US" sz="36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between </a:t>
            </a:r>
            <a:r>
              <a:rPr lang="en-US" sz="36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Physical, Mental and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</a:t>
            </a: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ehavioral</a:t>
            </a:r>
            <a:r>
              <a:rPr lang="en-US" sz="36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Health </a:t>
            </a:r>
            <a:endParaRPr lang="en-US" sz="3600" dirty="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76714" y="2133600"/>
            <a:ext cx="4328886" cy="12954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ArchDown">
              <a:avLst>
                <a:gd name="adj" fmla="val 21584277"/>
              </a:avLst>
            </a:prstTxWarp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Mental and Behavioral Health</a:t>
            </a:r>
            <a:endParaRPr lang="en-US" sz="26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057400" y="2971800"/>
            <a:ext cx="5029200" cy="153096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>
              <a:lnSpc>
                <a:spcPts val="3400"/>
              </a:lnSpc>
              <a:defRPr/>
            </a:pPr>
            <a:r>
              <a:rPr lang="en-US" sz="2600" b="1" dirty="0" smtClean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pitchFamily="34" charset="0"/>
              </a:rPr>
              <a:t>Healthy Community Environments</a:t>
            </a:r>
            <a:endParaRPr lang="en-US" sz="2600" b="1" dirty="0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919716" y="23378"/>
            <a:ext cx="7543800" cy="764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lnSpc>
                <a:spcPts val="6000"/>
              </a:lnSpc>
            </a:pP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Advocacy 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41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kern="0" dirty="0" smtClean="0">
                <a:solidFill>
                  <a:srgbClr val="FAFD00"/>
                </a:solidFill>
                <a:latin typeface="Arial Black"/>
              </a:rPr>
              <a:t>Making Connections</a:t>
            </a:r>
            <a:endParaRPr lang="en-US" sz="2600" dirty="0">
              <a:solidFill>
                <a:srgbClr val="FFFFFF"/>
              </a:solidFill>
            </a:endParaRPr>
          </a:p>
        </p:txBody>
      </p:sp>
      <p:pic>
        <p:nvPicPr>
          <p:cNvPr id="3" name="Picture 2" descr="\\Server1\UserShares\Alexis\Desktop\Multicolored LOI Map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51820"/>
            <a:ext cx="9144000" cy="482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4859476"/>
            <a:ext cx="2432050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018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7" name="Picture 6" descr="C:\Users\tanya\AppData\Local\Microsoft\Windows\Temporary Internet Files\Content.Outlook\EXWVYZRN\MOF032 Movember Foundation Logo - Bl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15" y="5535716"/>
            <a:ext cx="1496363" cy="149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pi slide logo 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1925" y="6400800"/>
            <a:ext cx="1260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1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 slide logo 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6267450"/>
            <a:ext cx="1260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088231"/>
            <a:ext cx="2743200" cy="5367338"/>
          </a:xfrm>
        </p:spPr>
        <p:txBody>
          <a:bodyPr/>
          <a:lstStyle/>
          <a:p>
            <a:pPr eaLnBrk="1" hangingPunct="1"/>
            <a:r>
              <a:rPr lang="en-US" dirty="0" smtClean="0"/>
              <a:t>What’s Sold &amp; How It’s Promoted 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749452" name="Rectangle 12"/>
          <p:cNvSpPr>
            <a:spLocks noChangeArrowheads="1"/>
          </p:cNvSpPr>
          <p:nvPr/>
        </p:nvSpPr>
        <p:spPr bwMode="auto">
          <a:xfrm>
            <a:off x="6537197" y="685800"/>
            <a:ext cx="2606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Increasing Access to Healthy Foods</a:t>
            </a:r>
          </a:p>
          <a:p>
            <a:pPr algn="r"/>
            <a:r>
              <a:rPr lang="en-US" sz="1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Rochester, NY</a:t>
            </a:r>
          </a:p>
        </p:txBody>
      </p:sp>
      <p:pic>
        <p:nvPicPr>
          <p:cNvPr id="13318" name="Picture 13" descr="bellsUF89"/>
          <p:cNvPicPr>
            <a:picLocks noChangeAspect="1" noChangeArrowheads="1"/>
          </p:cNvPicPr>
          <p:nvPr/>
        </p:nvPicPr>
        <p:blipFill>
          <a:blip r:embed="rId4" cstate="print"/>
          <a:srcRect l="1471" r="10295"/>
          <a:stretch>
            <a:fillRect/>
          </a:stretch>
        </p:blipFill>
        <p:spPr bwMode="auto">
          <a:xfrm>
            <a:off x="3657600" y="990600"/>
            <a:ext cx="38862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4" descr="topsUF98"/>
          <p:cNvPicPr>
            <a:picLocks noChangeAspect="1" noChangeArrowheads="1"/>
          </p:cNvPicPr>
          <p:nvPr/>
        </p:nvPicPr>
        <p:blipFill>
          <a:blip r:embed="rId5" cstate="print"/>
          <a:srcRect l="3125" r="3125"/>
          <a:stretch>
            <a:fillRect/>
          </a:stretch>
        </p:blipFill>
        <p:spPr bwMode="auto">
          <a:xfrm>
            <a:off x="3657600" y="3962400"/>
            <a:ext cx="388620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15"/>
          <p:cNvSpPr>
            <a:spLocks noChangeShapeType="1"/>
          </p:cNvSpPr>
          <p:nvPr/>
        </p:nvSpPr>
        <p:spPr bwMode="auto">
          <a:xfrm>
            <a:off x="5486400" y="3200400"/>
            <a:ext cx="0" cy="1143000"/>
          </a:xfrm>
          <a:prstGeom prst="line">
            <a:avLst/>
          </a:prstGeom>
          <a:noFill/>
          <a:ln w="2540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0" y="0"/>
            <a:ext cx="914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2"/>
                </a:solidFill>
                <a:latin typeface="GillSans" pitchFamily="34" charset="0"/>
              </a:defRPr>
            </a:lvl1pPr>
            <a:lvl2pPr marL="742950" indent="-285750">
              <a:defRPr sz="4000">
                <a:solidFill>
                  <a:schemeClr val="tx2"/>
                </a:solidFill>
                <a:latin typeface="GillSans" pitchFamily="34" charset="0"/>
              </a:defRPr>
            </a:lvl2pPr>
            <a:lvl3pPr marL="11430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3pPr>
            <a:lvl4pPr marL="16002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4pPr>
            <a:lvl5pPr marL="20574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3600" b="1" dirty="0" smtClean="0">
                <a:solidFill>
                  <a:srgbClr val="FFFD00"/>
                </a:solidFill>
                <a:effectLst/>
                <a:latin typeface="Arial Black" pitchFamily="34" charset="0"/>
              </a:rPr>
              <a:t>Health Equity by Design</a:t>
            </a:r>
            <a:endParaRPr lang="en-US" altLang="en-US" sz="3600" b="1" dirty="0">
              <a:solidFill>
                <a:srgbClr val="FFFD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21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644" y="6302116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credit: Adams IV. </a:t>
            </a:r>
            <a:r>
              <a:rPr lang="en-US" sz="10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TheodorAkis</a:t>
            </a:r>
            <a:r>
              <a:rPr lang="en-US" sz="10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News </a:t>
            </a:r>
            <a:endParaRPr lang="en-US" sz="1000" dirty="0">
              <a:solidFill>
                <a:schemeClr val="bg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 b="5445"/>
          <a:stretch/>
        </p:blipFill>
        <p:spPr>
          <a:xfrm>
            <a:off x="0" y="300789"/>
            <a:ext cx="9144000" cy="598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playground on Park Ave. and Throop St. had a makeover since last month's Daily News report spotlighting the controversial 'jail' playground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1" r="-281"/>
          <a:stretch/>
        </p:blipFill>
        <p:spPr bwMode="auto">
          <a:xfrm>
            <a:off x="4572000" y="-43561"/>
            <a:ext cx="4572000" cy="68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447" y="57309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9204" y="590041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477000"/>
            <a:ext cx="495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credit: Adams IV. </a:t>
            </a:r>
            <a:r>
              <a:rPr lang="en-US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TheodorAkis</a:t>
            </a: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News 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The playground on Park Ave. and Throop St. had a makeover since last month's Daily News report spotlighting the controversial 'jail' playground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" r="51699"/>
          <a:stretch/>
        </p:blipFill>
        <p:spPr bwMode="auto">
          <a:xfrm>
            <a:off x="533400" y="1219200"/>
            <a:ext cx="2067294" cy="325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85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156627"/>
            <a:ext cx="9141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D00"/>
                </a:solidFill>
                <a:latin typeface="Arial Black" pitchFamily="34" charset="0"/>
              </a:rPr>
              <a:t>P is for Progress: </a:t>
            </a:r>
          </a:p>
          <a:p>
            <a:pPr algn="ctr"/>
            <a:r>
              <a:rPr lang="en-US" sz="2800" b="1" dirty="0" smtClean="0">
                <a:solidFill>
                  <a:srgbClr val="FFFD00"/>
                </a:solidFill>
                <a:latin typeface="Arial Black" pitchFamily="34" charset="0"/>
              </a:rPr>
              <a:t>Toward a System of Health Equity</a:t>
            </a:r>
            <a:endParaRPr lang="en-US" sz="2800" b="1" dirty="0">
              <a:solidFill>
                <a:srgbClr val="FFFD00"/>
              </a:solidFill>
              <a:latin typeface="Arial Black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-2458" y="1307432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buNone/>
              <a:defRPr/>
            </a:pPr>
            <a:endParaRPr lang="en-US" sz="4000" i="1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charset="0"/>
              <a:ea typeface="ＭＳ Ｐゴシック" pitchFamily="34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1676400"/>
            <a:ext cx="8534400" cy="3733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400"/>
              </a:lnSpc>
              <a:spcBef>
                <a:spcPts val="2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CC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28637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Purpose: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Intentionality for Health Equity</a:t>
            </a:r>
          </a:p>
          <a:p>
            <a:pPr marL="528637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People: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 and Engagement</a:t>
            </a:r>
          </a:p>
          <a:p>
            <a:pPr marL="528637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Practice: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Methodology and Capacity</a:t>
            </a:r>
          </a:p>
          <a:p>
            <a:pPr marL="528637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+mj-lt"/>
              <a:buAutoNum type="arabicPeriod"/>
            </a:pPr>
            <a:r>
              <a:rPr lang="en-US" sz="320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Platform: </a:t>
            </a:r>
            <a:r>
              <a:rPr lang="en-US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 to Support Success</a:t>
            </a:r>
          </a:p>
          <a:p>
            <a:pPr marL="528637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7" indent="-51435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Font typeface="+mj-lt"/>
              <a:buAutoNum type="arabicPeriod"/>
            </a:pPr>
            <a:endParaRPr lang="en-US" sz="3200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6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5000" y="4566433"/>
            <a:ext cx="1143000" cy="1148567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1" descr="imag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1884" cy="1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9" name="Picture 47" descr="image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4" y="0"/>
            <a:ext cx="1144116" cy="1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0" name="Picture 53" descr="image1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143000" cy="1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" name="Picture 71" descr="image3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1143000" cy="1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" name="Picture 67" descr="image2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1143000" cy="114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3" name="Picture 63" descr="image2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" name="Picture 68" descr="image2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4" y="1141884"/>
            <a:ext cx="1144116" cy="11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5" name="Picture 64" descr="image2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2" r="20000"/>
          <a:stretch>
            <a:fillRect/>
          </a:stretch>
        </p:blipFill>
        <p:spPr bwMode="auto">
          <a:xfrm>
            <a:off x="2286000" y="114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6" name="Picture 52" descr="image1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41884"/>
            <a:ext cx="1143000" cy="11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7" name="Picture 65" descr="image26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8" name="Picture 56" descr="image1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1884"/>
            <a:ext cx="1143000" cy="11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9" name="Picture 57" descr="image18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141884"/>
            <a:ext cx="1143000" cy="114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0" name="Picture 48" descr="image9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4" y="2286000"/>
            <a:ext cx="11441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1" name="Picture 46" descr="image7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2" name="Picture 55" descr="image16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3" name="Picture 66" descr="image27.jp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4" name="Picture 58" descr="image19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10666"/>
          <a:stretch>
            <a:fillRect/>
          </a:stretch>
        </p:blipFill>
        <p:spPr bwMode="auto">
          <a:xfrm>
            <a:off x="0" y="3429000"/>
            <a:ext cx="1141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5" name="Picture 73" descr="image34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4" y="3429000"/>
            <a:ext cx="11441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6" name="Picture 60" descr="image21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14"/>
            <a:ext cx="1143000" cy="113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7" name="Picture 59" descr="image20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8" name="Picture 62" descr="image23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141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9" name="Picture 54" descr="image15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9" r="6667" b="20000"/>
          <a:stretch>
            <a:fillRect/>
          </a:stretch>
        </p:blipFill>
        <p:spPr bwMode="auto">
          <a:xfrm>
            <a:off x="2290466" y="4572000"/>
            <a:ext cx="11385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0" name="Picture 49" descr="image10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1" name="Picture 72" descr="image33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2" name="Picture 74" descr="image35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18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3" name="Picture 51" descr="image12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84" y="5715000"/>
            <a:ext cx="11441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4" name="Picture 75" descr="image36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15000"/>
            <a:ext cx="11820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5" name="Picture 50" descr="image11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6" name="Picture 69" descr="image30.jp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7" name="Picture 70" descr="image31.jp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4884" y="363004"/>
            <a:ext cx="1143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20929" y="393969"/>
            <a:ext cx="1143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Childcare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000" y="247776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Medical Care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76290" y="1509451"/>
            <a:ext cx="7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19"/>
          <p:cNvGrpSpPr>
            <a:grpSpLocks/>
          </p:cNvGrpSpPr>
          <p:nvPr/>
        </p:nvGrpSpPr>
        <p:grpSpPr bwMode="auto">
          <a:xfrm>
            <a:off x="3429000" y="2286000"/>
            <a:ext cx="2286000" cy="2286000"/>
            <a:chOff x="0" y="0"/>
            <a:chExt cx="3251200" cy="3251200"/>
          </a:xfrm>
        </p:grpSpPr>
        <p:sp>
          <p:nvSpPr>
            <p:cNvPr id="42" name="AutoShape 20"/>
            <p:cNvSpPr>
              <a:spLocks/>
            </p:cNvSpPr>
            <p:nvPr/>
          </p:nvSpPr>
          <p:spPr bwMode="auto">
            <a:xfrm>
              <a:off x="0" y="0"/>
              <a:ext cx="3251200" cy="3251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410478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FFFFFF"/>
                </a:solidFill>
                <a:ea typeface="MS PGothic" pitchFamily="34" charset="-128"/>
                <a:sym typeface="Avenir Light" pitchFamily="-84" charset="0"/>
              </a:endParaRPr>
            </a:p>
          </p:txBody>
        </p:sp>
        <p:sp>
          <p:nvSpPr>
            <p:cNvPr id="43" name="AutoShape 21"/>
            <p:cNvSpPr>
              <a:spLocks/>
            </p:cNvSpPr>
            <p:nvPr/>
          </p:nvSpPr>
          <p:spPr bwMode="auto">
            <a:xfrm>
              <a:off x="0" y="876300"/>
              <a:ext cx="3251200" cy="1498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eaLnBrk="0"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1pPr>
              <a:lvl2pPr marL="742950" indent="-285750" eaLnBrk="0"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2pPr>
              <a:lvl3pPr marL="1143000" indent="-228600" eaLnBrk="0"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3pPr>
              <a:lvl4pPr marL="1600200" indent="-228600" eaLnBrk="0"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4pPr>
              <a:lvl5pPr marL="2057400" indent="-228600" eaLnBrk="0"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FFFFFF"/>
                  </a:solidFill>
                  <a:latin typeface="Avenir Light" pitchFamily="-84" charset="0"/>
                  <a:ea typeface="MS PGothic" pitchFamily="34" charset="-128"/>
                  <a:sym typeface="Avenir Light" pitchFamily="-84" charset="0"/>
                </a:defRPr>
              </a:lvl9pPr>
            </a:lstStyle>
            <a:p>
              <a:pPr algn="ctr" defTabSz="410478" eaLnBrk="1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We each </a:t>
              </a:r>
              <a:endParaRPr lang="en-US" altLang="en-US" sz="1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410478" eaLnBrk="1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have a role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0" y="253433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Healthy Food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267283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Clean Air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90466" y="3505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Parks and 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41864" y="363268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Policy Makers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41884" y="4876800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29000" y="488575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5000" y="4876800"/>
            <a:ext cx="114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01000" y="4681835"/>
            <a:ext cx="1143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Safe Neighbor-hoods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90466" y="610183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41864" y="5963334"/>
            <a:ext cx="1143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Transport-</a:t>
            </a:r>
            <a:r>
              <a:rPr lang="en-US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0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6150"/>
            <a:ext cx="91440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8"/>
          <p:cNvSpPr txBox="1">
            <a:spLocks noChangeArrowheads="1"/>
          </p:cNvSpPr>
          <p:nvPr/>
        </p:nvSpPr>
        <p:spPr bwMode="auto">
          <a:xfrm>
            <a:off x="0" y="157163"/>
            <a:ext cx="9140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2"/>
                </a:solidFill>
                <a:latin typeface="GillSans" pitchFamily="34" charset="0"/>
              </a:defRPr>
            </a:lvl1pPr>
            <a:lvl2pPr marL="742950" indent="-285750">
              <a:defRPr sz="4000">
                <a:solidFill>
                  <a:schemeClr val="tx2"/>
                </a:solidFill>
                <a:latin typeface="GillSans" pitchFamily="34" charset="0"/>
              </a:defRPr>
            </a:lvl2pPr>
            <a:lvl3pPr marL="11430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3pPr>
            <a:lvl4pPr marL="16002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4pPr>
            <a:lvl5pPr marL="20574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D00"/>
                </a:solidFill>
                <a:effectLst/>
                <a:latin typeface="Arial Black" pitchFamily="34" charset="0"/>
              </a:rPr>
              <a:t>Health Equity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i="1" kern="0">
              <a:solidFill>
                <a:srgbClr val="FFFF00"/>
              </a:solidFill>
              <a:latin typeface="GillSans" charset="0"/>
              <a:ea typeface="ＭＳ Ｐゴシック" pitchFamily="34" charset="-128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457200" y="990600"/>
            <a:ext cx="82296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>
            <a:lvl1pPr marL="342900" indent="-342900" algn="l" rtl="0" eaLnBrk="0" fontAlgn="base" hangingPunct="0">
              <a:lnSpc>
                <a:spcPts val="3400"/>
              </a:lnSpc>
              <a:spcBef>
                <a:spcPts val="2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CC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4287" indent="0" algn="ctr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rgbClr val="FFFFFF"/>
                </a:solidFill>
              </a:rPr>
              <a:t>“</a:t>
            </a:r>
            <a:r>
              <a:rPr lang="en-US" sz="3200" kern="0" dirty="0">
                <a:solidFill>
                  <a:schemeClr val="tx2"/>
                </a:solidFill>
              </a:rPr>
              <a:t>Health equity means that every person, regardless of who they are</a:t>
            </a:r>
            <a:r>
              <a:rPr lang="en-US" sz="3200" kern="0" dirty="0">
                <a:solidFill>
                  <a:srgbClr val="FFFFFF"/>
                </a:solidFill>
              </a:rPr>
              <a:t>—the color of their skin, their level of education, their gender or sexual identity, whether or not they have a disability, the job that they have, or the neighborhood that they live in—</a:t>
            </a:r>
            <a:r>
              <a:rPr lang="en-US" sz="3200" kern="0" dirty="0">
                <a:solidFill>
                  <a:schemeClr val="tx2"/>
                </a:solidFill>
              </a:rPr>
              <a:t>has an equal opportunity to achieve optimal health</a:t>
            </a:r>
            <a:r>
              <a:rPr lang="en-US" sz="3200" kern="0" dirty="0" smtClean="0">
                <a:solidFill>
                  <a:srgbClr val="FFFFFF"/>
                </a:solidFill>
              </a:rPr>
              <a:t>.”</a:t>
            </a:r>
            <a:endParaRPr lang="en-US" sz="3200" kern="0" dirty="0">
              <a:solidFill>
                <a:srgbClr val="FFFFFF"/>
              </a:solidFill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0" y="6615113"/>
            <a:ext cx="7772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2"/>
                </a:solidFill>
                <a:latin typeface="GillSans" pitchFamily="34" charset="0"/>
              </a:defRPr>
            </a:lvl1pPr>
            <a:lvl2pPr marL="742950" indent="-285750">
              <a:defRPr sz="4000">
                <a:solidFill>
                  <a:schemeClr val="tx2"/>
                </a:solidFill>
                <a:latin typeface="GillSans" pitchFamily="34" charset="0"/>
              </a:defRPr>
            </a:lvl2pPr>
            <a:lvl3pPr marL="11430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3pPr>
            <a:lvl4pPr marL="16002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4pPr>
            <a:lvl5pPr marL="2057400" indent="-228600">
              <a:defRPr sz="4000">
                <a:solidFill>
                  <a:schemeClr val="tx2"/>
                </a:solidFill>
                <a:latin typeface="GillSan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defRPr sz="4000">
                <a:solidFill>
                  <a:schemeClr val="tx2"/>
                </a:solidFill>
                <a:latin typeface="GillSans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000" b="1" i="1">
                <a:solidFill>
                  <a:srgbClr val="FFFFFF"/>
                </a:solidFill>
                <a:effectLst/>
                <a:latin typeface="Times New Roman" pitchFamily="18" charset="0"/>
              </a:rPr>
              <a:t>Source: Braveman PA, et al. Health disparities and health equity: The issue is justice. 2011</a:t>
            </a:r>
            <a:r>
              <a:rPr lang="en-US" altLang="en-US" sz="1000" i="1">
                <a:solidFill>
                  <a:srgbClr val="FFFFFF"/>
                </a:solidFill>
                <a:effectLst/>
                <a:latin typeface="Times New Roman" pitchFamily="18" charset="0"/>
              </a:rPr>
              <a:t>.</a:t>
            </a:r>
            <a:endParaRPr lang="en-US" altLang="en-US" sz="1000"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5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Role of Behavioral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Promoting </a:t>
            </a:r>
            <a:r>
              <a:rPr lang="en-US" dirty="0"/>
              <a:t>health </a:t>
            </a:r>
            <a:r>
              <a:rPr lang="en-US" dirty="0" smtClean="0"/>
              <a:t>equity and social justice</a:t>
            </a:r>
          </a:p>
          <a:p>
            <a:r>
              <a:rPr lang="en-US" dirty="0" smtClean="0"/>
              <a:t>Partnerships to advance equity</a:t>
            </a:r>
          </a:p>
          <a:p>
            <a:r>
              <a:rPr lang="en-US" dirty="0" smtClean="0"/>
              <a:t>Individual </a:t>
            </a:r>
            <a:r>
              <a:rPr lang="en-US" dirty="0" smtClean="0">
                <a:sym typeface="Wingdings" panose="05000000000000000000" pitchFamily="2" charset="2"/>
              </a:rPr>
              <a:t> Community  Policy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Advocacy</a:t>
            </a:r>
          </a:p>
          <a:p>
            <a:r>
              <a:rPr lang="en-US" dirty="0" smtClean="0"/>
              <a:t>Clinical Practice</a:t>
            </a:r>
          </a:p>
          <a:p>
            <a:r>
              <a:rPr lang="en-US" dirty="0" smtClean="0"/>
              <a:t>Prevention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 algn="ctr">
              <a:buNone/>
            </a:pPr>
            <a:r>
              <a:rPr lang="en-US" b="1" i="1" dirty="0" smtClean="0"/>
              <a:t>Lead the dialogue – Shift the paradigm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588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3863975" y="854075"/>
            <a:ext cx="5127625" cy="533400"/>
          </a:xfrm>
          <a:prstGeom prst="roundRect">
            <a:avLst/>
          </a:prstGeom>
          <a:solidFill>
            <a:srgbClr val="B6542E"/>
          </a:solidFill>
          <a:ln>
            <a:noFill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ＭＳ Ｐゴシック" pitchFamily="34" charset="-128"/>
            </a:endParaRPr>
          </a:p>
        </p:txBody>
      </p:sp>
      <p:grpSp>
        <p:nvGrpSpPr>
          <p:cNvPr id="58371" name="Group 2"/>
          <p:cNvGrpSpPr>
            <a:grpSpLocks/>
          </p:cNvGrpSpPr>
          <p:nvPr/>
        </p:nvGrpSpPr>
        <p:grpSpPr bwMode="auto">
          <a:xfrm>
            <a:off x="1" y="3155949"/>
            <a:ext cx="2755864" cy="1143000"/>
            <a:chOff x="-457199" y="2819399"/>
            <a:chExt cx="3159162" cy="1143001"/>
          </a:xfrm>
        </p:grpSpPr>
        <p:sp>
          <p:nvSpPr>
            <p:cNvPr id="25" name="Round Same Side Corner Rectangle 24"/>
            <p:cNvSpPr/>
            <p:nvPr/>
          </p:nvSpPr>
          <p:spPr bwMode="auto">
            <a:xfrm rot="5400000">
              <a:off x="293688" y="2068512"/>
              <a:ext cx="1143001" cy="2644775"/>
            </a:xfrm>
            <a:prstGeom prst="round2SameRect">
              <a:avLst/>
            </a:prstGeom>
            <a:solidFill>
              <a:srgbClr val="5B3347"/>
            </a:solidFill>
            <a:ln>
              <a:noFill/>
            </a:ln>
            <a:effectLst/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-369849" y="2895600"/>
              <a:ext cx="3071812" cy="923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221 Oak Street</a:t>
              </a:r>
            </a:p>
            <a:p>
              <a:pPr eaLnBrk="0" hangingPunct="0"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Oakland, CA 94607</a:t>
              </a:r>
            </a:p>
            <a:p>
              <a:pPr eaLnBrk="0" hangingPunct="0">
                <a:defRPr/>
              </a:pPr>
              <a:r>
                <a:rPr lang="en-US" b="1" dirty="0">
                  <a:solidFill>
                    <a:srgbClr val="FFFFFF"/>
                  </a:solidFill>
                  <a:ea typeface="ＭＳ Ｐゴシック" pitchFamily="34" charset="-128"/>
                </a:rPr>
                <a:t>Tel: (510) 444-7738</a:t>
              </a:r>
            </a:p>
          </p:txBody>
        </p:sp>
      </p:grpSp>
      <p:grpSp>
        <p:nvGrpSpPr>
          <p:cNvPr id="58372" name="Group 20"/>
          <p:cNvGrpSpPr>
            <a:grpSpLocks/>
          </p:cNvGrpSpPr>
          <p:nvPr/>
        </p:nvGrpSpPr>
        <p:grpSpPr bwMode="auto">
          <a:xfrm>
            <a:off x="47625" y="0"/>
            <a:ext cx="4143375" cy="1752600"/>
            <a:chOff x="-3" y="-3"/>
            <a:chExt cx="4142787" cy="1752601"/>
          </a:xfrm>
        </p:grpSpPr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 rot="10800000">
              <a:off x="-3" y="-3"/>
              <a:ext cx="4142787" cy="1752601"/>
            </a:xfrm>
            <a:prstGeom prst="round2SameRect">
              <a:avLst/>
            </a:prstGeom>
            <a:solidFill>
              <a:schemeClr val="tx1"/>
            </a:solidFill>
            <a:ln w="28575"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pic>
          <p:nvPicPr>
            <p:cNvPr id="58383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700"/>
              <a:ext cx="3976783" cy="146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 bwMode="auto">
          <a:xfrm>
            <a:off x="115888" y="6054725"/>
            <a:ext cx="46323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FF"/>
                </a:solidFill>
                <a:ea typeface="ＭＳ Ｐゴシック" pitchFamily="34" charset="-128"/>
              </a:rPr>
              <a:t>Sign up for our media alerts:</a:t>
            </a:r>
            <a:r>
              <a:rPr lang="en-US" dirty="0">
                <a:solidFill>
                  <a:srgbClr val="FFFFFF"/>
                </a:solidFill>
                <a:ea typeface="ＭＳ Ｐゴシック" pitchFamily="34" charset="-128"/>
              </a:rPr>
              <a:t/>
            </a:r>
            <a:br>
              <a:rPr lang="en-US" dirty="0">
                <a:solidFill>
                  <a:srgbClr val="FFFFFF"/>
                </a:solidFill>
                <a:ea typeface="ＭＳ Ｐゴシック" pitchFamily="34" charset="-128"/>
              </a:rPr>
            </a:br>
            <a:r>
              <a:rPr lang="en-US" b="1" dirty="0">
                <a:solidFill>
                  <a:srgbClr val="FFFFFF"/>
                </a:solidFill>
                <a:ea typeface="ＭＳ Ｐゴシック" pitchFamily="34" charset="-128"/>
              </a:rPr>
              <a:t>http://www.preventioninstitute.org/alerts</a:t>
            </a:r>
          </a:p>
        </p:txBody>
      </p:sp>
      <p:grpSp>
        <p:nvGrpSpPr>
          <p:cNvPr id="58374" name="Group 4"/>
          <p:cNvGrpSpPr>
            <a:grpSpLocks/>
          </p:cNvGrpSpPr>
          <p:nvPr/>
        </p:nvGrpSpPr>
        <p:grpSpPr bwMode="auto">
          <a:xfrm>
            <a:off x="7391400" y="6251575"/>
            <a:ext cx="1552575" cy="406400"/>
            <a:chOff x="7438663" y="6174793"/>
            <a:chExt cx="1552937" cy="406737"/>
          </a:xfrm>
        </p:grpSpPr>
        <p:pic>
          <p:nvPicPr>
            <p:cNvPr id="58378" name="Picture 1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8663" y="6174793"/>
              <a:ext cx="409937" cy="406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8379" name="Group 3"/>
            <p:cNvGrpSpPr>
              <a:grpSpLocks/>
            </p:cNvGrpSpPr>
            <p:nvPr/>
          </p:nvGrpSpPr>
          <p:grpSpPr bwMode="auto">
            <a:xfrm>
              <a:off x="8026828" y="6191899"/>
              <a:ext cx="964772" cy="371733"/>
              <a:chOff x="6272208" y="6191899"/>
              <a:chExt cx="964772" cy="371733"/>
            </a:xfrm>
          </p:grpSpPr>
          <p:pic>
            <p:nvPicPr>
              <p:cNvPr id="58380" name="Picture 11">
                <a:hlinkClick r:id="rId6"/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2208" y="6191899"/>
                <a:ext cx="371840" cy="371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381" name="Picture 14">
                <a:hlinkClick r:id="rId8"/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65932" y="6192692"/>
                <a:ext cx="371048" cy="37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5" name="TextBox 44"/>
          <p:cNvSpPr txBox="1"/>
          <p:nvPr/>
        </p:nvSpPr>
        <p:spPr>
          <a:xfrm>
            <a:off x="4267200" y="854075"/>
            <a:ext cx="4724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  <a:ea typeface="ＭＳ Ｐゴシック" pitchFamily="34" charset="-128"/>
              </a:rPr>
              <a:t>www.preventioninstitute.org</a:t>
            </a:r>
          </a:p>
        </p:txBody>
      </p:sp>
      <p:pic>
        <p:nvPicPr>
          <p:cNvPr id="58376" name="Picture 8806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62"/>
          <a:stretch>
            <a:fillRect/>
          </a:stretch>
        </p:blipFill>
        <p:spPr bwMode="auto">
          <a:xfrm>
            <a:off x="2438400" y="1908175"/>
            <a:ext cx="64770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 bwMode="auto">
          <a:xfrm>
            <a:off x="7343775" y="5837238"/>
            <a:ext cx="1811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a typeface="ＭＳ Ｐゴシック" pitchFamily="34" charset="-128"/>
              </a:rPr>
              <a:t>Follow us on: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514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156627"/>
            <a:ext cx="914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D00"/>
                </a:solidFill>
                <a:latin typeface="Arial Black" pitchFamily="34" charset="0"/>
              </a:rPr>
              <a:t>Determinants of Health (DOH)</a:t>
            </a:r>
            <a:endParaRPr lang="en-US" sz="3600" b="1" dirty="0">
              <a:solidFill>
                <a:srgbClr val="FFFD00"/>
              </a:solidFill>
              <a:latin typeface="Arial Black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buNone/>
              <a:defRPr/>
            </a:pPr>
            <a:endParaRPr lang="en-US" sz="4000" i="1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charset="0"/>
              <a:ea typeface="ＭＳ Ｐゴシック" pitchFamily="34" charset="-128"/>
            </a:endParaRPr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457200" y="1219200"/>
            <a:ext cx="80010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400"/>
              </a:lnSpc>
              <a:spcBef>
                <a:spcPts val="2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CC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latin typeface="Times New Roman"/>
              </a:rPr>
              <a:t>Environment</a:t>
            </a:r>
          </a:p>
          <a:p>
            <a:pPr marL="871537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800" kern="0" dirty="0" smtClean="0">
                <a:solidFill>
                  <a:srgbClr val="FFFFFF"/>
                </a:solidFill>
                <a:latin typeface="Times New Roman"/>
              </a:rPr>
              <a:t>Social-Cultural Environment</a:t>
            </a:r>
          </a:p>
          <a:p>
            <a:pPr marL="871537" lvl="1" indent="-45720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800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Built/Physical Environment </a:t>
            </a:r>
          </a:p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Housing</a:t>
            </a:r>
          </a:p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Public Safety</a:t>
            </a:r>
          </a:p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Education</a:t>
            </a:r>
          </a:p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Employment </a:t>
            </a:r>
          </a:p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Income &amp; Wealth</a:t>
            </a:r>
          </a:p>
          <a:p>
            <a:pPr marL="471487" indent="-457200" eaLnBrk="1" hangingPunct="1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en-US" kern="0" dirty="0" smtClean="0">
                <a:solidFill>
                  <a:srgbClr val="FFFFFF"/>
                </a:solidFill>
                <a:effectLst/>
                <a:latin typeface="Times New Roman"/>
                <a:cs typeface="Times New Roman" panose="02020603050405020304" pitchFamily="18" charset="0"/>
              </a:rPr>
              <a:t>Access to Quality Health Systems and Services</a:t>
            </a:r>
            <a:endParaRPr lang="en-US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" b="100000" l="3015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43">
            <a:off x="4027666" y="2740770"/>
            <a:ext cx="2604136" cy="2325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977537"/>
            <a:ext cx="8511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">
              <a:spcAft>
                <a:spcPts val="2400"/>
              </a:spcAft>
              <a:buClr>
                <a:srgbClr val="FF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determinants of health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interrelated and interconnected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6627"/>
            <a:ext cx="914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D00"/>
                </a:solidFill>
                <a:latin typeface="Arial Black" pitchFamily="34" charset="0"/>
              </a:rPr>
              <a:t>Findings about the Determinants of Health</a:t>
            </a:r>
            <a:endParaRPr lang="en-US" sz="2800" b="1" dirty="0">
              <a:solidFill>
                <a:srgbClr val="FFFD00"/>
              </a:solidFill>
              <a:latin typeface="Arial Black" pitchFamily="34" charset="0"/>
            </a:endParaRP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buNone/>
              <a:defRPr/>
            </a:pPr>
            <a:endParaRPr lang="en-US" sz="4000" i="1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charset="0"/>
              <a:ea typeface="ＭＳ Ｐゴシック" pitchFamily="34" charset="-128"/>
            </a:endParaRPr>
          </a:p>
        </p:txBody>
      </p:sp>
      <p:pic>
        <p:nvPicPr>
          <p:cNvPr id="5" name="Picture 5" descr="pi slide logo 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400800"/>
            <a:ext cx="12604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" b="100000" l="3015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701">
            <a:off x="2132860" y="1671474"/>
            <a:ext cx="2649648" cy="22932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48153" y="3303592"/>
            <a:ext cx="15631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Public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 Safety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" b="100000" l="3015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197">
            <a:off x="1063242" y="3552353"/>
            <a:ext cx="2814100" cy="2261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2693" y="4067016"/>
            <a:ext cx="1595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Income</a:t>
            </a:r>
          </a:p>
          <a:p>
            <a:pPr algn="ctr"/>
            <a:r>
              <a:rPr lang="en-US" sz="2400" dirty="0" smtClean="0"/>
              <a:t>&amp;</a:t>
            </a:r>
          </a:p>
          <a:p>
            <a:pPr algn="ctr"/>
            <a:r>
              <a:rPr lang="en-US" sz="2400" dirty="0" smtClean="0"/>
              <a:t>Wealth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6584" y="2217957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Physical/Built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Environment</a:t>
            </a:r>
            <a:endParaRPr lang="en-US" sz="2400" dirty="0"/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" b="100000" l="3015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43">
            <a:off x="5372496" y="1064370"/>
            <a:ext cx="2604136" cy="23259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4534" y="187111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Social-cultural Environment</a:t>
            </a:r>
            <a:endParaRPr lang="en-US" sz="2400" dirty="0"/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" b="100000" l="3015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043">
            <a:off x="6618466" y="2775884"/>
            <a:ext cx="2604136" cy="23259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67456" y="35926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Education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" b="100000" l="3015" r="96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3714">
            <a:off x="88160" y="1486398"/>
            <a:ext cx="2490680" cy="22497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4460" y="235645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Housing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156627"/>
            <a:ext cx="9141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D00"/>
                </a:solidFill>
                <a:latin typeface="Arial Black" pitchFamily="34" charset="0"/>
              </a:rPr>
              <a:t>The Production of Inequities</a:t>
            </a:r>
            <a:endParaRPr lang="en-US" sz="3200" b="1" dirty="0">
              <a:solidFill>
                <a:srgbClr val="FFFD00"/>
              </a:solidFill>
              <a:latin typeface="Arial Black" pitchFamily="34" charset="0"/>
            </a:endParaRP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buNone/>
              <a:defRPr/>
            </a:pPr>
            <a:endParaRPr lang="en-US" sz="4000" i="1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charset="0"/>
              <a:ea typeface="ＭＳ Ｐゴシック" pitchFamily="34" charset="-12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1295400"/>
            <a:ext cx="80010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ts val="3400"/>
              </a:lnSpc>
              <a:spcBef>
                <a:spcPts val="24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Clr>
                <a:srgbClr val="00CC00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–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C0128"/>
              </a:buClr>
              <a:buSzPct val="75000"/>
              <a:buChar char="•"/>
              <a:defRPr sz="2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4287" indent="0" eaLnBrk="1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FF0000"/>
              </a:buClr>
              <a:buNone/>
            </a:pPr>
            <a:r>
              <a:rPr lang="en-US" sz="3600" dirty="0" smtClean="0">
                <a:solidFill>
                  <a:prstClr val="white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Built/Physical Environment</a:t>
            </a:r>
            <a:endParaRPr lang="en-US" sz="2400" dirty="0" smtClean="0">
              <a:solidFill>
                <a:prstClr val="whit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\\Server1\UserShares\alyshia\Desktop\BP Environm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4"/>
          <a:stretch/>
        </p:blipFill>
        <p:spPr bwMode="auto">
          <a:xfrm>
            <a:off x="-76199" y="2209800"/>
            <a:ext cx="922020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53" y="5515872"/>
            <a:ext cx="91415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">
              <a:spcAft>
                <a:spcPts val="2400"/>
              </a:spcAft>
              <a:buClr>
                <a:srgbClr val="FF0000"/>
              </a:buClr>
            </a:pP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inequities have been produced through policies, practices &amp; procedures </a:t>
            </a: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0" y="156627"/>
            <a:ext cx="9141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D00"/>
                </a:solidFill>
                <a:latin typeface="Arial Black" pitchFamily="34" charset="0"/>
              </a:rPr>
              <a:t>THRIVE Clusters and Factors</a:t>
            </a:r>
          </a:p>
        </p:txBody>
      </p:sp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pitchFamily="2" charset="2"/>
              <a:buNone/>
              <a:defRPr/>
            </a:pPr>
            <a:endParaRPr lang="en-US" sz="4000" i="1" ker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Sans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15"/>
          <a:stretch/>
        </p:blipFill>
        <p:spPr bwMode="auto">
          <a:xfrm>
            <a:off x="-1" y="1219200"/>
            <a:ext cx="920931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8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400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Florence, South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"/>
            <a:ext cx="7620000" cy="50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credit: </a:t>
            </a:r>
            <a:r>
              <a:rPr lang="en-US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Livo</a:t>
            </a:r>
            <a:r>
              <a:rPr lang="en-US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Mancini/Redux</a:t>
            </a:r>
            <a:endParaRPr 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9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9156700" cy="632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" y="6400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Chicago, Illinois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C Washington Parks and Rec Presentation">
  <a:themeElements>
    <a:clrScheme name="LC Washington Parks and Rec Presentation 8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3300"/>
      </a:accent1>
      <a:accent2>
        <a:srgbClr val="FF9900"/>
      </a:accent2>
      <a:accent3>
        <a:srgbClr val="AAADE2"/>
      </a:accent3>
      <a:accent4>
        <a:srgbClr val="DADADA"/>
      </a:accent4>
      <a:accent5>
        <a:srgbClr val="FFADAA"/>
      </a:accent5>
      <a:accent6>
        <a:srgbClr val="E78A00"/>
      </a:accent6>
      <a:hlink>
        <a:srgbClr val="00FF00"/>
      </a:hlink>
      <a:folHlink>
        <a:srgbClr val="9933FF"/>
      </a:folHlink>
    </a:clrScheme>
    <a:fontScheme name="LC Washington Parks and Rec Presentatio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C Washington Parks and Rec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 Washington Parks and Rec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8">
        <a:dk1>
          <a:srgbClr val="000000"/>
        </a:dk1>
        <a:lt1>
          <a:srgbClr val="FFFFFF"/>
        </a:lt1>
        <a:dk2>
          <a:srgbClr val="0033CC"/>
        </a:dk2>
        <a:lt2>
          <a:srgbClr val="FFFF00"/>
        </a:lt2>
        <a:accent1>
          <a:srgbClr val="FF3300"/>
        </a:accent1>
        <a:accent2>
          <a:srgbClr val="FF9900"/>
        </a:accent2>
        <a:accent3>
          <a:srgbClr val="AAADE2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00FF00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larry">
  <a:themeElements>
    <a:clrScheme name="larry 9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0000"/>
      </a:accent1>
      <a:accent2>
        <a:srgbClr val="FF9900"/>
      </a:accent2>
      <a:accent3>
        <a:srgbClr val="AAADE2"/>
      </a:accent3>
      <a:accent4>
        <a:srgbClr val="DADADA"/>
      </a:accent4>
      <a:accent5>
        <a:srgbClr val="FFAAAA"/>
      </a:accent5>
      <a:accent6>
        <a:srgbClr val="E78A00"/>
      </a:accent6>
      <a:hlink>
        <a:srgbClr val="00FF00"/>
      </a:hlink>
      <a:folHlink>
        <a:srgbClr val="9933FF"/>
      </a:folHlink>
    </a:clrScheme>
    <a:fontScheme name="larry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r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r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r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r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ry 8">
        <a:dk1>
          <a:srgbClr val="000000"/>
        </a:dk1>
        <a:lt1>
          <a:srgbClr val="FFFF00"/>
        </a:lt1>
        <a:dk2>
          <a:srgbClr val="0033CC"/>
        </a:dk2>
        <a:lt2>
          <a:srgbClr val="FFFFFF"/>
        </a:lt2>
        <a:accent1>
          <a:srgbClr val="FF3300"/>
        </a:accent1>
        <a:accent2>
          <a:srgbClr val="CC99FF"/>
        </a:accent2>
        <a:accent3>
          <a:srgbClr val="AAADE2"/>
        </a:accent3>
        <a:accent4>
          <a:srgbClr val="DADA00"/>
        </a:accent4>
        <a:accent5>
          <a:srgbClr val="FFADAA"/>
        </a:accent5>
        <a:accent6>
          <a:srgbClr val="B98AE7"/>
        </a:accent6>
        <a:hlink>
          <a:srgbClr val="0099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ry 9">
        <a:dk1>
          <a:srgbClr val="000000"/>
        </a:dk1>
        <a:lt1>
          <a:srgbClr val="FFFFFF"/>
        </a:lt1>
        <a:dk2>
          <a:srgbClr val="0033CC"/>
        </a:dk2>
        <a:lt2>
          <a:srgbClr val="FFFF00"/>
        </a:lt2>
        <a:accent1>
          <a:srgbClr val="FF0000"/>
        </a:accent1>
        <a:accent2>
          <a:srgbClr val="FF9900"/>
        </a:accent2>
        <a:accent3>
          <a:srgbClr val="AAADE2"/>
        </a:accent3>
        <a:accent4>
          <a:srgbClr val="DADADA"/>
        </a:accent4>
        <a:accent5>
          <a:srgbClr val="FFAAAA"/>
        </a:accent5>
        <a:accent6>
          <a:srgbClr val="E78A00"/>
        </a:accent6>
        <a:hlink>
          <a:srgbClr val="00FF00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C Washington Parks and Rec Presentation">
  <a:themeElements>
    <a:clrScheme name="LC Washington Parks and Rec Presentation 8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3300"/>
      </a:accent1>
      <a:accent2>
        <a:srgbClr val="FF9900"/>
      </a:accent2>
      <a:accent3>
        <a:srgbClr val="AAADE2"/>
      </a:accent3>
      <a:accent4>
        <a:srgbClr val="DADADA"/>
      </a:accent4>
      <a:accent5>
        <a:srgbClr val="FFADAA"/>
      </a:accent5>
      <a:accent6>
        <a:srgbClr val="E78A00"/>
      </a:accent6>
      <a:hlink>
        <a:srgbClr val="00FF00"/>
      </a:hlink>
      <a:folHlink>
        <a:srgbClr val="9933FF"/>
      </a:folHlink>
    </a:clrScheme>
    <a:fontScheme name="LC Washington Parks and Rec Presentation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1" charset="-128"/>
          </a:defRPr>
        </a:defPPr>
      </a:lstStyle>
    </a:lnDef>
  </a:objectDefaults>
  <a:extraClrSchemeLst>
    <a:extraClrScheme>
      <a:clrScheme name="LC Washington Parks and Rec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 Washington Parks and Rec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 Washington Parks and Rec Presentation 8">
        <a:dk1>
          <a:srgbClr val="000000"/>
        </a:dk1>
        <a:lt1>
          <a:srgbClr val="FFFFFF"/>
        </a:lt1>
        <a:dk2>
          <a:srgbClr val="0033CC"/>
        </a:dk2>
        <a:lt2>
          <a:srgbClr val="FFFF00"/>
        </a:lt2>
        <a:accent1>
          <a:srgbClr val="FF3300"/>
        </a:accent1>
        <a:accent2>
          <a:srgbClr val="FF9900"/>
        </a:accent2>
        <a:accent3>
          <a:srgbClr val="AAADE2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00FF00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C 5.5.11 New Jersey">
  <a:themeElements>
    <a:clrScheme name="CDC webinar_ 8">
      <a:dk1>
        <a:srgbClr val="000000"/>
      </a:dk1>
      <a:lt1>
        <a:srgbClr val="FFFFFF"/>
      </a:lt1>
      <a:dk2>
        <a:srgbClr val="0033CC"/>
      </a:dk2>
      <a:lt2>
        <a:srgbClr val="FFFF00"/>
      </a:lt2>
      <a:accent1>
        <a:srgbClr val="FF3300"/>
      </a:accent1>
      <a:accent2>
        <a:srgbClr val="FF9900"/>
      </a:accent2>
      <a:accent3>
        <a:srgbClr val="AAADE2"/>
      </a:accent3>
      <a:accent4>
        <a:srgbClr val="DADADA"/>
      </a:accent4>
      <a:accent5>
        <a:srgbClr val="FFADAA"/>
      </a:accent5>
      <a:accent6>
        <a:srgbClr val="E78A00"/>
      </a:accent6>
      <a:hlink>
        <a:srgbClr val="00FF00"/>
      </a:hlink>
      <a:folHlink>
        <a:srgbClr val="9933FF"/>
      </a:folHlink>
    </a:clrScheme>
    <a:fontScheme name="CDC webinar_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CDC webinar_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 webinar_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C webinar_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 webinar_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 webinar_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 webinar_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 webinar_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 webinar_ 8">
        <a:dk1>
          <a:srgbClr val="000000"/>
        </a:dk1>
        <a:lt1>
          <a:srgbClr val="FFFFFF"/>
        </a:lt1>
        <a:dk2>
          <a:srgbClr val="0033CC"/>
        </a:dk2>
        <a:lt2>
          <a:srgbClr val="FFFF00"/>
        </a:lt2>
        <a:accent1>
          <a:srgbClr val="FF3300"/>
        </a:accent1>
        <a:accent2>
          <a:srgbClr val="FF9900"/>
        </a:accent2>
        <a:accent3>
          <a:srgbClr val="AAADE2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00FF00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1549</Words>
  <Application>Microsoft Office PowerPoint</Application>
  <PresentationFormat>On-screen Show (4:3)</PresentationFormat>
  <Paragraphs>214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Office Theme</vt:lpstr>
      <vt:lpstr>1_LC Washington Parks and Rec Presentation</vt:lpstr>
      <vt:lpstr>5_larry</vt:lpstr>
      <vt:lpstr>2_LC Washington Parks and Rec Presentation</vt:lpstr>
      <vt:lpstr>LC 5.5.11 New Jersey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Sold &amp; How It’s Promoted  </vt:lpstr>
      <vt:lpstr>PowerPoint Presentation</vt:lpstr>
      <vt:lpstr>PowerPoint Presentation</vt:lpstr>
      <vt:lpstr>PowerPoint Presentation</vt:lpstr>
      <vt:lpstr>PowerPoint Presentation</vt:lpstr>
      <vt:lpstr>The Role of Behavioral Health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Dang</dc:creator>
  <cp:lastModifiedBy>Kris Ericson</cp:lastModifiedBy>
  <cp:revision>143</cp:revision>
  <dcterms:created xsi:type="dcterms:W3CDTF">2011-11-16T17:33:20Z</dcterms:created>
  <dcterms:modified xsi:type="dcterms:W3CDTF">2016-04-13T12:24:07Z</dcterms:modified>
</cp:coreProperties>
</file>