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0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gration.samhsa.gov/operations-administration/telebehavioral-health" TargetMode="External"/><Relationship Id="rId3" Type="http://schemas.openxmlformats.org/officeDocument/2006/relationships/hyperlink" Target="http://jamia.bmj.com/content/early/2014/01/15/amiajnl-2013-002229.abstract" TargetMode="External"/><Relationship Id="rId7" Type="http://schemas.openxmlformats.org/officeDocument/2006/relationships/hyperlink" Target="http://aapnews.aappublications.org/content/34/8/30.1.extract" TargetMode="External"/><Relationship Id="rId2" Type="http://schemas.openxmlformats.org/officeDocument/2006/relationships/hyperlink" Target="http://www.healthit.gov/providers-professionals/faqs/do-electronic-health-records-align-patient-centered-medical-home-init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ntherapy.org" TargetMode="External"/><Relationship Id="rId5" Type="http://schemas.openxmlformats.org/officeDocument/2006/relationships/hyperlink" Target="http://www.mangohealth.com/products" TargetMode="External"/><Relationship Id="rId4" Type="http://schemas.openxmlformats.org/officeDocument/2006/relationships/hyperlink" Target="http://chess.wisc.edu/chess/projects/consortiu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“Arc: Technological Innovations”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What </a:t>
            </a:r>
            <a:r>
              <a:rPr lang="en-US" sz="2700" dirty="0">
                <a:solidFill>
                  <a:srgbClr val="0070C0"/>
                </a:solidFill>
              </a:rPr>
              <a:t>are the </a:t>
            </a:r>
            <a:r>
              <a:rPr lang="en-US" sz="2700" dirty="0" smtClean="0">
                <a:solidFill>
                  <a:srgbClr val="0070C0"/>
                </a:solidFill>
              </a:rPr>
              <a:t>three major points that have been heard in symposia conversations?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EHR </a:t>
            </a:r>
            <a:r>
              <a:rPr lang="en-US" sz="2400" dirty="0"/>
              <a:t>systems </a:t>
            </a:r>
            <a:r>
              <a:rPr lang="en-US" sz="2400" dirty="0" smtClean="0"/>
              <a:t>must support </a:t>
            </a:r>
            <a:r>
              <a:rPr lang="en-US" sz="2400" dirty="0"/>
              <a:t>integrated, comprehensive </a:t>
            </a:r>
            <a:r>
              <a:rPr lang="en-US" sz="2400" dirty="0" smtClean="0"/>
              <a:t>care</a:t>
            </a:r>
          </a:p>
          <a:p>
            <a:pPr lvl="1"/>
            <a:r>
              <a:rPr lang="en-US" sz="2000" dirty="0" smtClean="0"/>
              <a:t>Must include health and behavioral health data, and comply with privacy regulations</a:t>
            </a:r>
          </a:p>
          <a:p>
            <a:pPr lvl="1"/>
            <a:r>
              <a:rPr lang="en-US" sz="2000" dirty="0" smtClean="0"/>
              <a:t>Must include clinical decision support  and facilitate identification of high risk/cost populations for appropriate services</a:t>
            </a:r>
          </a:p>
          <a:p>
            <a:pPr lvl="1"/>
            <a:r>
              <a:rPr lang="en-US" sz="2000" dirty="0" smtClean="0"/>
              <a:t>Must be accessible to &amp; controlled by the person, assure continuity of care across settings</a:t>
            </a:r>
          </a:p>
          <a:p>
            <a:r>
              <a:rPr lang="en-US" sz="2400" dirty="0"/>
              <a:t>Technology to support wellness and </a:t>
            </a:r>
            <a:r>
              <a:rPr lang="en-US" sz="2400" dirty="0" smtClean="0"/>
              <a:t>recovery</a:t>
            </a:r>
          </a:p>
          <a:p>
            <a:pPr lvl="1"/>
            <a:r>
              <a:rPr lang="en-US" sz="2000" dirty="0" smtClean="0"/>
              <a:t>Range of approaches to help educate and support efforts to stay healthy and recover from illnesses</a:t>
            </a:r>
          </a:p>
          <a:p>
            <a:pPr lvl="0"/>
            <a:r>
              <a:rPr lang="en-US" sz="2400" dirty="0" err="1" smtClean="0"/>
              <a:t>Telehealth</a:t>
            </a:r>
            <a:r>
              <a:rPr lang="en-US" sz="2400" dirty="0" smtClean="0"/>
              <a:t> is important to </a:t>
            </a:r>
            <a:r>
              <a:rPr lang="en-US" sz="2400" dirty="0"/>
              <a:t>address </a:t>
            </a:r>
            <a:r>
              <a:rPr lang="en-US" sz="2400" dirty="0" smtClean="0"/>
              <a:t>personnel shortages and need </a:t>
            </a:r>
            <a:r>
              <a:rPr lang="en-US" sz="2400" dirty="0"/>
              <a:t>for immediate access in a range of circumstances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3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“Arc</a:t>
            </a:r>
            <a:r>
              <a:rPr lang="en-US" sz="2400"/>
              <a:t>: Technological Innovations”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0070C0"/>
                </a:solidFill>
              </a:rPr>
              <a:t>What resources need to be shared?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Requirements for EHR systems to meet needs of a comprehensive Patient Centered Medical Home (PCMH)</a:t>
            </a:r>
          </a:p>
          <a:p>
            <a:pPr lvl="1"/>
            <a:r>
              <a:rPr lang="en-US" sz="2000" dirty="0">
                <a:hlinkClick r:id="rId2"/>
              </a:rPr>
              <a:t>http://www.healthit.gov/providers-professionals/faqs/do-electronic-health-records-align-patient-centered-medical-home-initia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>
                <a:hlinkClick r:id="rId3"/>
              </a:rPr>
              <a:t>http://jamia.bmj.com/content/early/2014/01/15/amiajnl-2013-002229.abstract</a:t>
            </a:r>
            <a:r>
              <a:rPr lang="en-US" sz="2000" dirty="0"/>
              <a:t> </a:t>
            </a:r>
          </a:p>
          <a:p>
            <a:r>
              <a:rPr lang="en-US" sz="2400" dirty="0" smtClean="0"/>
              <a:t>Number of current apps that support wellness &amp; recovery, </a:t>
            </a:r>
            <a:br>
              <a:rPr lang="en-US" sz="2400" dirty="0" smtClean="0"/>
            </a:br>
            <a:r>
              <a:rPr lang="en-US" sz="2400" dirty="0" smtClean="0"/>
              <a:t>Examples mentioned include:</a:t>
            </a:r>
          </a:p>
          <a:p>
            <a:pPr lvl="1"/>
            <a:r>
              <a:rPr lang="en-US" sz="2000" dirty="0"/>
              <a:t>A-CHESS (</a:t>
            </a:r>
            <a:r>
              <a:rPr lang="en-US" sz="2000" dirty="0">
                <a:hlinkClick r:id="rId4"/>
              </a:rPr>
              <a:t>http://chess.wisc.edu/chess/projects/</a:t>
            </a:r>
            <a:r>
              <a:rPr lang="en-US" sz="2000" dirty="0" smtClean="0">
                <a:hlinkClick r:id="rId4"/>
              </a:rPr>
              <a:t>consortium.aspx</a:t>
            </a:r>
            <a:r>
              <a:rPr lang="en-US" sz="2000" dirty="0" smtClean="0"/>
              <a:t> )</a:t>
            </a:r>
          </a:p>
          <a:p>
            <a:pPr lvl="1"/>
            <a:r>
              <a:rPr lang="en-US" sz="2000" dirty="0" smtClean="0"/>
              <a:t>Mango </a:t>
            </a:r>
            <a:r>
              <a:rPr lang="en-US" sz="2000" dirty="0"/>
              <a:t>Health apps (</a:t>
            </a:r>
            <a:r>
              <a:rPr lang="en-US" sz="2000" dirty="0">
                <a:hlinkClick r:id="rId5"/>
              </a:rPr>
              <a:t>http://www.mangohealth.com/</a:t>
            </a:r>
            <a:r>
              <a:rPr lang="en-US" sz="2000" dirty="0" smtClean="0">
                <a:hlinkClick r:id="rId5"/>
              </a:rPr>
              <a:t>products</a:t>
            </a:r>
            <a:r>
              <a:rPr lang="en-US" sz="2000" dirty="0" smtClean="0"/>
              <a:t> )</a:t>
            </a:r>
          </a:p>
          <a:p>
            <a:pPr lvl="1"/>
            <a:r>
              <a:rPr lang="en-US" sz="2000" dirty="0" smtClean="0"/>
              <a:t>Man </a:t>
            </a:r>
            <a:r>
              <a:rPr lang="en-US" sz="2000" dirty="0" err="1" smtClean="0"/>
              <a:t>Therap.org</a:t>
            </a:r>
            <a:r>
              <a:rPr lang="en-US" sz="2000" dirty="0"/>
              <a:t> (</a:t>
            </a: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mantherapy.org</a:t>
            </a:r>
            <a:r>
              <a:rPr lang="en-US" sz="2000" dirty="0" smtClean="0"/>
              <a:t> )</a:t>
            </a:r>
          </a:p>
          <a:p>
            <a:r>
              <a:rPr lang="en-US" sz="2400" dirty="0" err="1" smtClean="0"/>
              <a:t>Telehealth</a:t>
            </a:r>
            <a:r>
              <a:rPr lang="en-US" sz="2400" dirty="0" smtClean="0"/>
              <a:t> and PCMH</a:t>
            </a:r>
          </a:p>
          <a:p>
            <a:pPr lvl="1"/>
            <a:r>
              <a:rPr lang="en-US" sz="2000" dirty="0">
                <a:hlinkClick r:id="rId7"/>
              </a:rPr>
              <a:t>http://aapnews.aappublications.org/content/34/8/30.1.</a:t>
            </a:r>
            <a:r>
              <a:rPr lang="en-US" sz="2000" dirty="0" smtClean="0">
                <a:hlinkClick r:id="rId7"/>
              </a:rPr>
              <a:t>extract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>
                <a:hlinkClick r:id="rId8"/>
              </a:rPr>
              <a:t>http://www.integration.samhsa.gov/operations-administration/telebehavioral-</a:t>
            </a:r>
            <a:r>
              <a:rPr lang="en-US" sz="2000" dirty="0" smtClean="0">
                <a:hlinkClick r:id="rId8"/>
              </a:rPr>
              <a:t>health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6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136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“Arc: Technological Innovations” What are the three major points that have been heard in symposia conversations?</vt:lpstr>
      <vt:lpstr>“Arc: Technological Innovations” What resources need to be shared?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possible or probable futures emerging from various themes?</dc:title>
  <dc:creator>Kris Ericson</dc:creator>
  <cp:lastModifiedBy>Kris Ericson</cp:lastModifiedBy>
  <cp:revision>7</cp:revision>
  <cp:lastPrinted>2014-03-27T21:25:31Z</cp:lastPrinted>
  <dcterms:created xsi:type="dcterms:W3CDTF">2014-02-18T19:07:14Z</dcterms:created>
  <dcterms:modified xsi:type="dcterms:W3CDTF">2014-03-27T21:25:46Z</dcterms:modified>
</cp:coreProperties>
</file>