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77075" cy="89550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BF89-9652-47D8-A8BD-81E7F159B6B6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A6FD-1408-48B3-9520-8AE388DAE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82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BF89-9652-47D8-A8BD-81E7F159B6B6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A6FD-1408-48B3-9520-8AE388DAE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98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BF89-9652-47D8-A8BD-81E7F159B6B6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A6FD-1408-48B3-9520-8AE388DAE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653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BF89-9652-47D8-A8BD-81E7F159B6B6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A6FD-1408-48B3-9520-8AE388DAE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93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BF89-9652-47D8-A8BD-81E7F159B6B6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A6FD-1408-48B3-9520-8AE388DAE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97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BF89-9652-47D8-A8BD-81E7F159B6B6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A6FD-1408-48B3-9520-8AE388DAE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15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BF89-9652-47D8-A8BD-81E7F159B6B6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A6FD-1408-48B3-9520-8AE388DAE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31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BF89-9652-47D8-A8BD-81E7F159B6B6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A6FD-1408-48B3-9520-8AE388DAE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02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BF89-9652-47D8-A8BD-81E7F159B6B6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A6FD-1408-48B3-9520-8AE388DAE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2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BF89-9652-47D8-A8BD-81E7F159B6B6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A6FD-1408-48B3-9520-8AE388DAE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49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BF89-9652-47D8-A8BD-81E7F159B6B6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A6FD-1408-48B3-9520-8AE388DAE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040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BBF89-9652-47D8-A8BD-81E7F159B6B6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5A6FD-1408-48B3-9520-8AE388DAE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42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>“Arc: Economic and Financing Issues, Challenges, Models”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700" dirty="0" smtClean="0">
                <a:solidFill>
                  <a:srgbClr val="0070C0"/>
                </a:solidFill>
              </a:rPr>
              <a:t>What </a:t>
            </a:r>
            <a:r>
              <a:rPr lang="en-US" sz="2700" dirty="0">
                <a:solidFill>
                  <a:srgbClr val="0070C0"/>
                </a:solidFill>
              </a:rPr>
              <a:t>are </a:t>
            </a:r>
            <a:r>
              <a:rPr lang="en-US" sz="2700" dirty="0" smtClean="0">
                <a:solidFill>
                  <a:srgbClr val="0070C0"/>
                </a:solidFill>
              </a:rPr>
              <a:t>the major points that have been heard in symposia conversations?</a:t>
            </a:r>
            <a:endParaRPr lang="en-US" sz="2700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Micro level:</a:t>
            </a:r>
          </a:p>
          <a:p>
            <a:pPr lvl="1"/>
            <a:r>
              <a:rPr lang="en-US" sz="2000" dirty="0" smtClean="0"/>
              <a:t>Flexible business models and innovative collaborations to identify inefficiencies cultivate and individual resources. </a:t>
            </a:r>
          </a:p>
          <a:p>
            <a:pPr lvl="1"/>
            <a:r>
              <a:rPr lang="en-US" sz="2000" dirty="0" smtClean="0"/>
              <a:t>Clear statements of what will be paid for and standards of care</a:t>
            </a:r>
          </a:p>
          <a:p>
            <a:pPr lvl="1"/>
            <a:r>
              <a:rPr lang="en-US" sz="2000" dirty="0" smtClean="0"/>
              <a:t>Role for providers to create innovations – promoting community integration</a:t>
            </a:r>
          </a:p>
          <a:p>
            <a:pPr lvl="1"/>
            <a:r>
              <a:rPr lang="en-US" sz="2000" dirty="0" smtClean="0"/>
              <a:t>Coverage packages driven by individual needs</a:t>
            </a:r>
          </a:p>
          <a:p>
            <a:r>
              <a:rPr lang="en-US" sz="2400" dirty="0" smtClean="0"/>
              <a:t>Macro levels:</a:t>
            </a:r>
          </a:p>
          <a:p>
            <a:pPr lvl="1"/>
            <a:r>
              <a:rPr lang="en-US" sz="2000" dirty="0" smtClean="0"/>
              <a:t>Systematically undercapitalized</a:t>
            </a:r>
          </a:p>
          <a:p>
            <a:pPr lvl="1"/>
            <a:r>
              <a:rPr lang="en-US" sz="2000" dirty="0" smtClean="0"/>
              <a:t>Policy and laws driven by new paradigm of disease management – health and wellness</a:t>
            </a:r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8932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“Arc: Economic and Financing Issues, Challenges, Models”</a:t>
            </a:r>
            <a:br>
              <a:rPr lang="en-US" sz="2400" dirty="0"/>
            </a:br>
            <a:r>
              <a:rPr lang="en-US" sz="2400" dirty="0" smtClean="0">
                <a:solidFill>
                  <a:srgbClr val="0070C0"/>
                </a:solidFill>
              </a:rPr>
              <a:t>What resources need to be shared?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1800" dirty="0" smtClean="0"/>
              <a:t>Data collection and research models </a:t>
            </a:r>
            <a:r>
              <a:rPr lang="en-US" sz="1800" dirty="0"/>
              <a:t>that allow us to evaluate programs in terms of “hard” outcomes. </a:t>
            </a:r>
          </a:p>
          <a:p>
            <a:pPr lvl="1">
              <a:lnSpc>
                <a:spcPct val="80000"/>
              </a:lnSpc>
              <a:buFont typeface="Arial"/>
              <a:buChar char="•"/>
            </a:pPr>
            <a:r>
              <a:rPr lang="en-US" sz="1800" dirty="0"/>
              <a:t>What can we measure and how can we measure it?</a:t>
            </a:r>
          </a:p>
          <a:p>
            <a:pPr lvl="1">
              <a:lnSpc>
                <a:spcPct val="80000"/>
              </a:lnSpc>
              <a:buFont typeface="Arial"/>
              <a:buChar char="•"/>
            </a:pPr>
            <a:r>
              <a:rPr lang="en-US" sz="1800" dirty="0"/>
              <a:t>For peer support </a:t>
            </a:r>
            <a:r>
              <a:rPr lang="en-US" sz="1800" dirty="0" smtClean="0"/>
              <a:t>systems</a:t>
            </a:r>
          </a:p>
          <a:p>
            <a:pPr lvl="1">
              <a:lnSpc>
                <a:spcPct val="80000"/>
              </a:lnSpc>
              <a:buFont typeface="Arial"/>
              <a:buChar char="•"/>
            </a:pPr>
            <a:r>
              <a:rPr lang="en-US" sz="1800" dirty="0"/>
              <a:t>Data infrastructure </a:t>
            </a:r>
            <a:r>
              <a:rPr lang="en-US" sz="1800" dirty="0" smtClean="0"/>
              <a:t>collection</a:t>
            </a:r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1800" dirty="0" smtClean="0"/>
              <a:t>Training to adjust and create a workforce that reflects wellness and health promotion</a:t>
            </a:r>
          </a:p>
          <a:p>
            <a:pPr lvl="1">
              <a:lnSpc>
                <a:spcPct val="80000"/>
              </a:lnSpc>
              <a:buFont typeface="Arial"/>
              <a:buChar char="•"/>
            </a:pPr>
            <a:r>
              <a:rPr lang="en-US" sz="1800" dirty="0" smtClean="0"/>
              <a:t>Back-office through to patient education</a:t>
            </a:r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1800" dirty="0" smtClean="0"/>
              <a:t>Language the marketplace can hear and understand</a:t>
            </a:r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1800" dirty="0" smtClean="0"/>
              <a:t>We want a resources that helps us</a:t>
            </a:r>
          </a:p>
          <a:p>
            <a:pPr lvl="1">
              <a:lnSpc>
                <a:spcPct val="80000"/>
              </a:lnSpc>
              <a:buFont typeface="Arial"/>
              <a:buChar char="•"/>
            </a:pPr>
            <a:r>
              <a:rPr lang="en-US" sz="1800" dirty="0" smtClean="0"/>
              <a:t>Do person-centered disease management.</a:t>
            </a:r>
          </a:p>
          <a:p>
            <a:pPr lvl="1">
              <a:lnSpc>
                <a:spcPct val="80000"/>
              </a:lnSpc>
              <a:buFont typeface="Arial"/>
              <a:buChar char="•"/>
            </a:pPr>
            <a:r>
              <a:rPr lang="en-US" sz="1800" dirty="0" smtClean="0"/>
              <a:t>Help us understand the key intersections between non-profits and for-profit corporations</a:t>
            </a:r>
          </a:p>
          <a:p>
            <a:pPr lvl="1">
              <a:lnSpc>
                <a:spcPct val="80000"/>
              </a:lnSpc>
              <a:buFont typeface="Arial"/>
              <a:buChar char="•"/>
            </a:pPr>
            <a:r>
              <a:rPr lang="en-US" sz="1800" dirty="0" smtClean="0"/>
              <a:t>Help us understand how to use and understand new funding streams such as social impact bonds, </a:t>
            </a:r>
          </a:p>
          <a:p>
            <a:pPr lvl="1">
              <a:lnSpc>
                <a:spcPct val="80000"/>
              </a:lnSpc>
              <a:buFont typeface="Arial"/>
              <a:buChar char="•"/>
            </a:pPr>
            <a:r>
              <a:rPr lang="en-US" sz="1800" dirty="0" smtClean="0"/>
              <a:t>One that helps us identify landmines and reduce fear</a:t>
            </a:r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1800" dirty="0" smtClean="0"/>
              <a:t>Common language and universal definitions of </a:t>
            </a:r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1800" dirty="0" smtClean="0"/>
              <a:t>Public Private partnerships to help us bridge this gap and test the prototypes</a:t>
            </a:r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1800" dirty="0" smtClean="0"/>
              <a:t>More dialogue</a:t>
            </a:r>
          </a:p>
        </p:txBody>
      </p:sp>
    </p:spTree>
    <p:extLst>
      <p:ext uri="{BB962C8B-B14F-4D97-AF65-F5344CB8AC3E}">
        <p14:creationId xmlns:p14="http://schemas.microsoft.com/office/powerpoint/2010/main" val="302264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220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“Arc: Economic and Financing Issues, Challenges, Models” What are the major points that have been heard in symposia conversations?</vt:lpstr>
      <vt:lpstr>“Arc: Economic and Financing Issues, Challenges, Models” What resources need to be shared?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the possible or probable futures emerging from various themes?</dc:title>
  <dc:creator>Kris Ericson</dc:creator>
  <cp:lastModifiedBy>Kris Ericson</cp:lastModifiedBy>
  <cp:revision>40</cp:revision>
  <cp:lastPrinted>2014-03-27T21:11:18Z</cp:lastPrinted>
  <dcterms:created xsi:type="dcterms:W3CDTF">2014-02-18T19:07:14Z</dcterms:created>
  <dcterms:modified xsi:type="dcterms:W3CDTF">2014-03-27T21:11:30Z</dcterms:modified>
</cp:coreProperties>
</file>